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7"/>
  </p:notesMasterIdLst>
  <p:sldIdLst>
    <p:sldId id="256" r:id="rId26"/>
    <p:sldId id="257" r:id="rId27"/>
    <p:sldId id="258" r:id="rId28"/>
    <p:sldId id="259" r:id="rId29"/>
    <p:sldId id="260" r:id="rId30"/>
    <p:sldId id="261" r:id="rId31"/>
    <p:sldId id="262" r:id="rId32"/>
    <p:sldId id="263" r:id="rId33"/>
    <p:sldId id="264" r:id="rId34"/>
    <p:sldId id="265" r:id="rId35"/>
    <p:sldId id="266"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ublic Sans" charset="1" panose="00000000000000000000"/>
      <p:regular r:id="rId10"/>
    </p:embeddedFont>
    <p:embeddedFont>
      <p:font typeface="Public Sans Bold" charset="1" panose="00000000000000000000"/>
      <p:regular r:id="rId11"/>
    </p:embeddedFont>
    <p:embeddedFont>
      <p:font typeface="Public Sans Italics" charset="1" panose="00000000000000000000"/>
      <p:regular r:id="rId12"/>
    </p:embeddedFont>
    <p:embeddedFont>
      <p:font typeface="Public Sans Bold Italics" charset="1" panose="00000000000000000000"/>
      <p:regular r:id="rId13"/>
    </p:embeddedFont>
    <p:embeddedFont>
      <p:font typeface="Public Sans Thin" charset="1" panose="00000000000000000000"/>
      <p:regular r:id="rId14"/>
    </p:embeddedFont>
    <p:embeddedFont>
      <p:font typeface="Public Sans Thin Italics" charset="1" panose="00000000000000000000"/>
      <p:regular r:id="rId15"/>
    </p:embeddedFont>
    <p:embeddedFont>
      <p:font typeface="Public Sans Medium" charset="1" panose="00000000000000000000"/>
      <p:regular r:id="rId16"/>
    </p:embeddedFont>
    <p:embeddedFont>
      <p:font typeface="Public Sans Medium Italics" charset="1" panose="00000000000000000000"/>
      <p:regular r:id="rId17"/>
    </p:embeddedFont>
    <p:embeddedFont>
      <p:font typeface="Public Sans Heavy" charset="1" panose="00000000000000000000"/>
      <p:regular r:id="rId18"/>
    </p:embeddedFont>
    <p:embeddedFont>
      <p:font typeface="Public Sans Heavy Italics" charset="1" panose="00000000000000000000"/>
      <p:regular r:id="rId19"/>
    </p:embeddedFont>
    <p:embeddedFont>
      <p:font typeface="EB Garamond" charset="1" panose="00000000000000000000"/>
      <p:regular r:id="rId20"/>
    </p:embeddedFont>
    <p:embeddedFont>
      <p:font typeface="EB Garamond Italics" charset="1" panose="00000000000000000000"/>
      <p:regular r:id="rId21"/>
    </p:embeddedFont>
    <p:embeddedFont>
      <p:font typeface="EB Garamond Semi-Bold" charset="1" panose="00000000000000000000"/>
      <p:regular r:id="rId22"/>
    </p:embeddedFont>
    <p:embeddedFont>
      <p:font typeface="EB Garamond Semi-Bold Italics" charset="1" panose="00000000000000000000"/>
      <p:regular r:id="rId23"/>
    </p:embeddedFont>
    <p:embeddedFont>
      <p:font typeface="EB Garamond Ultra-Bold" charset="1" panose="00000000000000000000"/>
      <p:regular r:id="rId24"/>
    </p:embeddedFont>
    <p:embeddedFont>
      <p:font typeface="EB Garamond Ultra-Bold Italics"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notesMasters/notesMaster1.xml" Type="http://schemas.openxmlformats.org/officeDocument/2006/relationships/notesMaster"/><Relationship Id="rId38" Target="theme/theme2.xml" Type="http://schemas.openxmlformats.org/officeDocument/2006/relationships/theme"/><Relationship Id="rId39" Target="notesSlides/notesSlide1.xml" Type="http://schemas.openxmlformats.org/officeDocument/2006/relationships/notesSlide"/><Relationship Id="rId4" Target="theme/theme1.xml" Type="http://schemas.openxmlformats.org/officeDocument/2006/relationships/theme"/><Relationship Id="rId40" Target="notesSlides/notesSlide2.xml" Type="http://schemas.openxmlformats.org/officeDocument/2006/relationships/notesSlide"/><Relationship Id="rId41" Target="notesSlides/notesSlide3.xml" Type="http://schemas.openxmlformats.org/officeDocument/2006/relationships/notesSlide"/><Relationship Id="rId42" Target="notesSlides/notesSlide4.xml" Type="http://schemas.openxmlformats.org/officeDocument/2006/relationships/notesSlide"/><Relationship Id="rId43" Target="notesSlides/notesSlide5.xml" Type="http://schemas.openxmlformats.org/officeDocument/2006/relationships/notesSlide"/><Relationship Id="rId44" Target="notesSlides/notesSlide6.xml" Type="http://schemas.openxmlformats.org/officeDocument/2006/relationships/notesSlide"/><Relationship Id="rId45" Target="notesSlides/notesSlide7.xml" Type="http://schemas.openxmlformats.org/officeDocument/2006/relationships/notesSlide"/><Relationship Id="rId46" Target="notesSlides/notesSlide8.xml" Type="http://schemas.openxmlformats.org/officeDocument/2006/relationships/notesSlide"/><Relationship Id="rId47" Target="notesSlides/notesSlide9.xml" Type="http://schemas.openxmlformats.org/officeDocument/2006/relationships/notesSlide"/><Relationship Id="rId48" Target="notesSlides/notesSlide10.xml" Type="http://schemas.openxmlformats.org/officeDocument/2006/relationships/notesSlide"/><Relationship Id="rId49" Target="notesSlides/notesSlide11.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4.png" Type="http://schemas.openxmlformats.org/officeDocument/2006/relationships/image"/><Relationship Id="rId4"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3.png" Type="http://schemas.openxmlformats.org/officeDocument/2006/relationships/image"/><Relationship Id="rId4" Target="../media/image4.png" Type="http://schemas.openxmlformats.org/officeDocument/2006/relationships/image"/><Relationship Id="rId5"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jpeg" Type="http://schemas.openxmlformats.org/officeDocument/2006/relationships/image"/><Relationship Id="rId4" Target="../media/image4.png" Type="http://schemas.openxmlformats.org/officeDocument/2006/relationships/image"/><Relationship Id="rId5"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4.png" Type="http://schemas.openxmlformats.org/officeDocument/2006/relationships/image"/><Relationship Id="rId4"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0.png" Type="http://schemas.openxmlformats.org/officeDocument/2006/relationships/image"/><Relationship Id="rId4" Target="../media/image4.png" Type="http://schemas.openxmlformats.org/officeDocument/2006/relationships/image"/><Relationship Id="rId5" Target="../media/image11.png" Type="http://schemas.openxmlformats.org/officeDocument/2006/relationships/image"/><Relationship Id="rId6" Target="https://github.com/Anuledger2003/E-COMMERCE_WEBSITE" TargetMode="External" Type="http://schemas.openxmlformats.org/officeDocument/2006/relationships/hyperlink"/><Relationship Id="rId7" Target="https://github.com/Anuledger2003/E-COMMERCE_WEBSITE"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282"/>
            <a:ext cx="18288000" cy="10270434"/>
          </a:xfrm>
          <a:custGeom>
            <a:avLst/>
            <a:gdLst/>
            <a:ahLst/>
            <a:cxnLst/>
            <a:rect r="r" b="b" t="t" l="l"/>
            <a:pathLst>
              <a:path h="10270434" w="18288000">
                <a:moveTo>
                  <a:pt x="0" y="0"/>
                </a:moveTo>
                <a:lnTo>
                  <a:pt x="18288000" y="0"/>
                </a:lnTo>
                <a:lnTo>
                  <a:pt x="18288000" y="10270434"/>
                </a:lnTo>
                <a:lnTo>
                  <a:pt x="0" y="10270434"/>
                </a:lnTo>
                <a:lnTo>
                  <a:pt x="0" y="0"/>
                </a:lnTo>
                <a:close/>
              </a:path>
            </a:pathLst>
          </a:custGeom>
          <a:blipFill>
            <a:blip r:embed="rId3"/>
            <a:stretch>
              <a:fillRect l="0" t="0" r="0" b="-1"/>
            </a:stretch>
          </a:blipFill>
        </p:spPr>
      </p:sp>
      <p:sp>
        <p:nvSpPr>
          <p:cNvPr name="AutoShape 3" id="3"/>
          <p:cNvSpPr/>
          <p:nvPr/>
        </p:nvSpPr>
        <p:spPr>
          <a:xfrm rot="176645">
            <a:off x="658319" y="6505285"/>
            <a:ext cx="1112705" cy="0"/>
          </a:xfrm>
          <a:prstGeom prst="line">
            <a:avLst/>
          </a:prstGeom>
          <a:ln cap="rnd" w="19050">
            <a:solidFill>
              <a:srgbClr val="22366A"/>
            </a:solidFill>
            <a:prstDash val="solid"/>
            <a:headEnd type="none" len="sm" w="sm"/>
            <a:tailEnd type="none" len="sm" w="sm"/>
          </a:ln>
        </p:spPr>
      </p:sp>
      <p:sp>
        <p:nvSpPr>
          <p:cNvPr name="TextBox 4" id="4"/>
          <p:cNvSpPr txBox="true"/>
          <p:nvPr/>
        </p:nvSpPr>
        <p:spPr>
          <a:xfrm rot="0">
            <a:off x="613935" y="5318077"/>
            <a:ext cx="7195994" cy="799237"/>
          </a:xfrm>
          <a:prstGeom prst="rect">
            <a:avLst/>
          </a:prstGeom>
        </p:spPr>
        <p:txBody>
          <a:bodyPr anchor="t" rtlCol="false" tIns="0" lIns="0" bIns="0" rIns="0">
            <a:spAutoFit/>
          </a:bodyPr>
          <a:lstStyle/>
          <a:p>
            <a:pPr algn="l">
              <a:lnSpc>
                <a:spcPts val="5759"/>
              </a:lnSpc>
            </a:pPr>
            <a:r>
              <a:rPr lang="en-US" sz="4800">
                <a:solidFill>
                  <a:srgbClr val="223669"/>
                </a:solidFill>
                <a:latin typeface="Public Sans Bold"/>
              </a:rPr>
              <a:t>“E-commerce Website”</a:t>
            </a:r>
          </a:p>
        </p:txBody>
      </p:sp>
      <p:sp>
        <p:nvSpPr>
          <p:cNvPr name="TextBox 5" id="5"/>
          <p:cNvSpPr txBox="true"/>
          <p:nvPr/>
        </p:nvSpPr>
        <p:spPr>
          <a:xfrm rot="0">
            <a:off x="613959" y="6758927"/>
            <a:ext cx="7195950" cy="799525"/>
          </a:xfrm>
          <a:prstGeom prst="rect">
            <a:avLst/>
          </a:prstGeom>
        </p:spPr>
        <p:txBody>
          <a:bodyPr anchor="t" rtlCol="false" tIns="0" lIns="0" bIns="0" rIns="0">
            <a:spAutoFit/>
          </a:bodyPr>
          <a:lstStyle/>
          <a:p>
            <a:pPr algn="l">
              <a:lnSpc>
                <a:spcPts val="5759"/>
              </a:lnSpc>
            </a:pPr>
            <a:r>
              <a:rPr lang="en-US" sz="4800">
                <a:solidFill>
                  <a:srgbClr val="223669"/>
                </a:solidFill>
                <a:latin typeface="Public Sans Bold"/>
              </a:rPr>
              <a:t>Task - 1</a:t>
            </a:r>
          </a:p>
        </p:txBody>
      </p:sp>
      <p:sp>
        <p:nvSpPr>
          <p:cNvPr name="Freeform 6" id="6"/>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43438" t="-2430" r="-43458" b="2428"/>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9" id="9"/>
          <p:cNvSpPr/>
          <p:nvPr/>
        </p:nvSpPr>
        <p:spPr>
          <a:xfrm flipH="false" flipV="false" rot="0">
            <a:off x="3146237" y="1474488"/>
            <a:ext cx="11995526" cy="8530153"/>
          </a:xfrm>
          <a:custGeom>
            <a:avLst/>
            <a:gdLst/>
            <a:ahLst/>
            <a:cxnLst/>
            <a:rect r="r" b="b" t="t" l="l"/>
            <a:pathLst>
              <a:path h="8530153" w="11995526">
                <a:moveTo>
                  <a:pt x="0" y="0"/>
                </a:moveTo>
                <a:lnTo>
                  <a:pt x="11995526" y="0"/>
                </a:lnTo>
                <a:lnTo>
                  <a:pt x="11995526" y="8530153"/>
                </a:lnTo>
                <a:lnTo>
                  <a:pt x="0" y="8530153"/>
                </a:lnTo>
                <a:lnTo>
                  <a:pt x="0" y="0"/>
                </a:lnTo>
                <a:close/>
              </a:path>
            </a:pathLst>
          </a:custGeom>
          <a:blipFill>
            <a:blip r:embed="rId4"/>
            <a:stretch>
              <a:fillRect l="0" t="0" r="0" b="0"/>
            </a:stretch>
          </a:blipFill>
        </p:spPr>
      </p:sp>
      <p:sp>
        <p:nvSpPr>
          <p:cNvPr name="TextBox 10" id="10"/>
          <p:cNvSpPr txBox="true"/>
          <p:nvPr/>
        </p:nvSpPr>
        <p:spPr>
          <a:xfrm rot="0">
            <a:off x="1215701" y="347159"/>
            <a:ext cx="4745385" cy="969645"/>
          </a:xfrm>
          <a:prstGeom prst="rect">
            <a:avLst/>
          </a:prstGeom>
        </p:spPr>
        <p:txBody>
          <a:bodyPr anchor="t" rtlCol="false" tIns="0" lIns="0" bIns="0" rIns="0">
            <a:spAutoFit/>
          </a:bodyPr>
          <a:lstStyle/>
          <a:p>
            <a:pPr algn="ctr">
              <a:lnSpc>
                <a:spcPts val="7979"/>
              </a:lnSpc>
            </a:pPr>
            <a:r>
              <a:rPr lang="en-US" sz="5699">
                <a:solidFill>
                  <a:srgbClr val="0B5394"/>
                </a:solidFill>
                <a:latin typeface="EB Garamond Semi-Bold"/>
              </a:rPr>
              <a:t>User Experience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17"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17" b="0"/>
            </a:stretch>
          </a:blipFill>
        </p:spPr>
      </p:sp>
      <p:sp>
        <p:nvSpPr>
          <p:cNvPr name="Freeform 4" id="4"/>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5"/>
            <a:stretch>
              <a:fillRect l="0" t="0" r="-17"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6988"/>
          </a:xfrm>
          <a:custGeom>
            <a:avLst/>
            <a:gdLst/>
            <a:ahLst/>
            <a:cxnLst/>
            <a:rect r="r" b="b" t="t" l="l"/>
            <a:pathLst>
              <a:path h="10286988" w="18288000">
                <a:moveTo>
                  <a:pt x="18288000" y="0"/>
                </a:moveTo>
                <a:lnTo>
                  <a:pt x="0" y="0"/>
                </a:lnTo>
                <a:lnTo>
                  <a:pt x="0" y="10286988"/>
                </a:lnTo>
                <a:lnTo>
                  <a:pt x="18288000" y="10286988"/>
                </a:lnTo>
                <a:lnTo>
                  <a:pt x="18288000" y="0"/>
                </a:lnTo>
                <a:close/>
              </a:path>
            </a:pathLst>
          </a:custGeom>
          <a:blipFill>
            <a:blip r:embed="rId3"/>
            <a:stretch>
              <a:fillRect l="0" t="0" r="-12499" b="0"/>
            </a:stretch>
          </a:blipFill>
        </p:spPr>
      </p:sp>
      <p:sp>
        <p:nvSpPr>
          <p:cNvPr name="Freeform 3" id="3"/>
          <p:cNvSpPr/>
          <p:nvPr/>
        </p:nvSpPr>
        <p:spPr>
          <a:xfrm flipH="false" flipV="false" rot="0">
            <a:off x="0" y="12"/>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4"/>
            <a:stretch>
              <a:fillRect l="0" t="0" r="-105" b="0"/>
            </a:stretch>
          </a:blipFill>
        </p:spPr>
      </p:sp>
      <p:grpSp>
        <p:nvGrpSpPr>
          <p:cNvPr name="Group 4" id="4"/>
          <p:cNvGrpSpPr/>
          <p:nvPr/>
        </p:nvGrpSpPr>
        <p:grpSpPr>
          <a:xfrm rot="0">
            <a:off x="0" y="1276342"/>
            <a:ext cx="9468092" cy="8061664"/>
            <a:chOff x="0" y="0"/>
            <a:chExt cx="12624123" cy="10748885"/>
          </a:xfrm>
        </p:grpSpPr>
        <p:sp>
          <p:nvSpPr>
            <p:cNvPr name="Freeform 5" id="5"/>
            <p:cNvSpPr/>
            <p:nvPr/>
          </p:nvSpPr>
          <p:spPr>
            <a:xfrm flipH="false" flipV="false" rot="0">
              <a:off x="0" y="0"/>
              <a:ext cx="12624181" cy="10748899"/>
            </a:xfrm>
            <a:custGeom>
              <a:avLst/>
              <a:gdLst/>
              <a:ahLst/>
              <a:cxnLst/>
              <a:rect r="r" b="b" t="t" l="l"/>
              <a:pathLst>
                <a:path h="10748899" w="12624181">
                  <a:moveTo>
                    <a:pt x="0" y="0"/>
                  </a:moveTo>
                  <a:lnTo>
                    <a:pt x="12624181" y="0"/>
                  </a:lnTo>
                  <a:lnTo>
                    <a:pt x="12624181" y="10748899"/>
                  </a:lnTo>
                  <a:lnTo>
                    <a:pt x="0" y="10748899"/>
                  </a:lnTo>
                  <a:close/>
                </a:path>
              </a:pathLst>
            </a:custGeom>
            <a:solidFill>
              <a:srgbClr val="223669"/>
            </a:solidFill>
          </p:spPr>
        </p:sp>
      </p:grpSp>
      <p:grpSp>
        <p:nvGrpSpPr>
          <p:cNvPr name="Group 6" id="6"/>
          <p:cNvGrpSpPr/>
          <p:nvPr/>
        </p:nvGrpSpPr>
        <p:grpSpPr>
          <a:xfrm rot="0">
            <a:off x="0" y="1639884"/>
            <a:ext cx="289422" cy="647060"/>
            <a:chOff x="0" y="0"/>
            <a:chExt cx="385896" cy="862747"/>
          </a:xfrm>
        </p:grpSpPr>
        <p:sp>
          <p:nvSpPr>
            <p:cNvPr name="Freeform 7" id="7"/>
            <p:cNvSpPr/>
            <p:nvPr/>
          </p:nvSpPr>
          <p:spPr>
            <a:xfrm flipH="false" flipV="false" rot="0">
              <a:off x="0" y="0"/>
              <a:ext cx="385953" cy="862711"/>
            </a:xfrm>
            <a:custGeom>
              <a:avLst/>
              <a:gdLst/>
              <a:ahLst/>
              <a:cxnLst/>
              <a:rect r="r" b="b" t="t" l="l"/>
              <a:pathLst>
                <a:path h="862711" w="385953">
                  <a:moveTo>
                    <a:pt x="0" y="0"/>
                  </a:moveTo>
                  <a:lnTo>
                    <a:pt x="385953" y="0"/>
                  </a:lnTo>
                  <a:lnTo>
                    <a:pt x="385953" y="862711"/>
                  </a:lnTo>
                  <a:lnTo>
                    <a:pt x="0" y="862711"/>
                  </a:lnTo>
                  <a:close/>
                </a:path>
              </a:pathLst>
            </a:custGeom>
            <a:solidFill>
              <a:srgbClr val="C88C32"/>
            </a:solidFill>
          </p:spPr>
        </p:sp>
      </p:grpSp>
      <p:sp>
        <p:nvSpPr>
          <p:cNvPr name="TextBox 8" id="8"/>
          <p:cNvSpPr txBox="true"/>
          <p:nvPr/>
        </p:nvSpPr>
        <p:spPr>
          <a:xfrm rot="0">
            <a:off x="379422" y="1667320"/>
            <a:ext cx="6661475" cy="596782"/>
          </a:xfrm>
          <a:prstGeom prst="rect">
            <a:avLst/>
          </a:prstGeom>
        </p:spPr>
        <p:txBody>
          <a:bodyPr anchor="t" rtlCol="false" tIns="0" lIns="0" bIns="0" rIns="0">
            <a:spAutoFit/>
          </a:bodyPr>
          <a:lstStyle/>
          <a:p>
            <a:pPr algn="l">
              <a:lnSpc>
                <a:spcPts val="4389"/>
              </a:lnSpc>
            </a:pPr>
            <a:r>
              <a:rPr lang="en-US" sz="3658">
                <a:solidFill>
                  <a:srgbClr val="C88C32"/>
                </a:solidFill>
                <a:latin typeface="EB Garamond Bold"/>
              </a:rPr>
              <a:t>E-Commerce Website</a:t>
            </a:r>
          </a:p>
        </p:txBody>
      </p:sp>
      <p:sp>
        <p:nvSpPr>
          <p:cNvPr name="TextBox 9" id="9"/>
          <p:cNvSpPr txBox="true"/>
          <p:nvPr/>
        </p:nvSpPr>
        <p:spPr>
          <a:xfrm rot="0">
            <a:off x="380845" y="2501441"/>
            <a:ext cx="8914350" cy="5971675"/>
          </a:xfrm>
          <a:prstGeom prst="rect">
            <a:avLst/>
          </a:prstGeom>
        </p:spPr>
        <p:txBody>
          <a:bodyPr anchor="t" rtlCol="false" tIns="0" lIns="0" bIns="0" rIns="0">
            <a:spAutoFit/>
          </a:bodyPr>
          <a:lstStyle/>
          <a:p>
            <a:pPr algn="just" marL="883920" indent="-441960" lvl="1">
              <a:lnSpc>
                <a:spcPts val="2879"/>
              </a:lnSpc>
              <a:buFont typeface="Arial"/>
              <a:buChar char="•"/>
            </a:pPr>
            <a:r>
              <a:rPr lang="en-US" sz="2400">
                <a:solidFill>
                  <a:srgbClr val="FFFFFF"/>
                </a:solidFill>
                <a:latin typeface="EB Garamond Medium"/>
              </a:rPr>
              <a:t>E-commerce websites enable businesses to sell products or services online. Customers browse product listings, add items to a digital shopping cart, and proceed to checkout. </a:t>
            </a:r>
          </a:p>
          <a:p>
            <a:pPr algn="just" marL="883920" indent="-441960" lvl="1">
              <a:lnSpc>
                <a:spcPts val="2879"/>
              </a:lnSpc>
              <a:buFont typeface="Arial"/>
              <a:buChar char="•"/>
            </a:pPr>
            <a:r>
              <a:rPr lang="en-US" sz="2400">
                <a:solidFill>
                  <a:srgbClr val="FFFFFF"/>
                </a:solidFill>
                <a:latin typeface="EB Garamond Medium"/>
              </a:rPr>
              <a:t>Payment and shipping details are securely processed.</a:t>
            </a:r>
          </a:p>
          <a:p>
            <a:pPr algn="just" marL="883920" indent="-441960" lvl="1">
              <a:lnSpc>
                <a:spcPts val="2879"/>
              </a:lnSpc>
              <a:buFont typeface="Arial"/>
              <a:buChar char="•"/>
            </a:pPr>
            <a:r>
              <a:rPr lang="en-US" sz="2400">
                <a:solidFill>
                  <a:srgbClr val="FFFFFF"/>
                </a:solidFill>
                <a:latin typeface="EB Garamond Medium"/>
              </a:rPr>
              <a:t>The website streamlines the buying process, making it convenient and accessible, and serves as a powerful tool for businesses to reach a global customer base and boost online sales.</a:t>
            </a:r>
          </a:p>
        </p:txBody>
      </p:sp>
      <p:sp>
        <p:nvSpPr>
          <p:cNvPr name="Freeform 10" id="10"/>
          <p:cNvSpPr/>
          <p:nvPr/>
        </p:nvSpPr>
        <p:spPr>
          <a:xfrm flipH="false" flipV="false" rot="0">
            <a:off x="8534550" y="484226"/>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5"/>
            <a:stretch>
              <a:fillRect l="0" t="0" r="-17" b="0"/>
            </a:stretch>
          </a:blipFill>
        </p:spPr>
      </p:sp>
      <p:graphicFrame>
        <p:nvGraphicFramePr>
          <p:cNvPr name="Table 11" id="11"/>
          <p:cNvGraphicFramePr>
            <a:graphicFrameLocks noGrp="true"/>
          </p:cNvGraphicFramePr>
          <p:nvPr/>
        </p:nvGraphicFramePr>
        <p:xfrm>
          <a:off x="173950" y="5770350"/>
          <a:ext cx="9067800" cy="3048000"/>
        </p:xfrm>
        <a:graphic>
          <a:graphicData uri="http://schemas.openxmlformats.org/drawingml/2006/table">
            <a:tbl>
              <a:tblPr/>
              <a:tblGrid>
                <a:gridCol w="3022600"/>
                <a:gridCol w="3022600"/>
                <a:gridCol w="3022600"/>
              </a:tblGrid>
              <a:tr h="762000">
                <a:tc>
                  <a:txBody>
                    <a:bodyPr anchor="t" rtlCol="false"/>
                    <a:lstStyle/>
                    <a:p>
                      <a:pPr algn="ctr">
                        <a:lnSpc>
                          <a:spcPts val="3359"/>
                        </a:lnSpc>
                        <a:defRPr/>
                      </a:pPr>
                      <a:r>
                        <a:rPr lang="en-US" sz="2799">
                          <a:solidFill>
                            <a:srgbClr val="C88C32"/>
                          </a:solidFill>
                          <a:latin typeface="EB Garamond Bold"/>
                        </a:rPr>
                        <a:t>LMS Username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Bold"/>
                        </a:rPr>
                        <a:t>Name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Bold"/>
                        </a:rPr>
                        <a:t>Batch</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762000">
                <a:tc>
                  <a:txBody>
                    <a:bodyPr anchor="t" rtlCol="false"/>
                    <a:lstStyle/>
                    <a:p>
                      <a:pPr algn="l">
                        <a:lnSpc>
                          <a:spcPts val="3120"/>
                        </a:lnSpc>
                        <a:defRPr/>
                      </a:pPr>
                      <a:r>
                        <a:rPr lang="en-US" sz="2600">
                          <a:solidFill>
                            <a:srgbClr val="FFFFFF"/>
                          </a:solidFill>
                          <a:latin typeface="EB Garamond"/>
                        </a:rPr>
                        <a:t>au910020104006</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Anu 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CC2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762000">
                <a:tc>
                  <a:txBody>
                    <a:bodyPr anchor="t" rtlCol="false"/>
                    <a:lstStyle/>
                    <a:p>
                      <a:pPr algn="l">
                        <a:lnSpc>
                          <a:spcPts val="3120"/>
                        </a:lnSpc>
                        <a:defRPr/>
                      </a:pPr>
                      <a:r>
                        <a:rPr lang="en-US" sz="2600">
                          <a:solidFill>
                            <a:srgbClr val="FFFFFF"/>
                          </a:solidFill>
                          <a:latin typeface="EB Garamond"/>
                        </a:rPr>
                        <a:t>au910020104017</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Kabilan K</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CC2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762000">
                <a:tc>
                  <a:txBody>
                    <a:bodyPr anchor="t" rtlCol="false"/>
                    <a:lstStyle/>
                    <a:p>
                      <a:pPr algn="l">
                        <a:lnSpc>
                          <a:spcPts val="3120"/>
                        </a:lnSpc>
                        <a:defRPr/>
                      </a:pPr>
                      <a:r>
                        <a:rPr lang="en-US" sz="2600">
                          <a:solidFill>
                            <a:srgbClr val="FFFFFF"/>
                          </a:solidFill>
                          <a:latin typeface="EB Garamond"/>
                        </a:rPr>
                        <a:t>au910020104022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Krishnan 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120"/>
                        </a:lnSpc>
                        <a:defRPr/>
                      </a:pPr>
                      <a:r>
                        <a:rPr lang="en-US" sz="2600">
                          <a:solidFill>
                            <a:srgbClr val="FFFFFF"/>
                          </a:solidFill>
                          <a:latin typeface="EB Garamond"/>
                        </a:rPr>
                        <a:t>CC2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9" id="9"/>
          <p:cNvSpPr txBox="true"/>
          <p:nvPr/>
        </p:nvSpPr>
        <p:spPr>
          <a:xfrm rot="0">
            <a:off x="1055175" y="1197391"/>
            <a:ext cx="13600950" cy="2671375"/>
          </a:xfrm>
          <a:prstGeom prst="rect">
            <a:avLst/>
          </a:prstGeom>
        </p:spPr>
        <p:txBody>
          <a:bodyPr anchor="t" rtlCol="false" tIns="0" lIns="0" bIns="0" rIns="0">
            <a:spAutoFit/>
          </a:bodyPr>
          <a:lstStyle/>
          <a:p>
            <a:pPr algn="l">
              <a:lnSpc>
                <a:spcPts val="4143"/>
              </a:lnSpc>
            </a:pPr>
            <a:r>
              <a:rPr lang="en-US" sz="3200">
                <a:solidFill>
                  <a:srgbClr val="0B5394"/>
                </a:solidFill>
                <a:latin typeface="EB Garamond Bold"/>
              </a:rPr>
              <a:t>Creation of SRS &amp; Github</a:t>
            </a:r>
          </a:p>
          <a:p>
            <a:pPr algn="l" marL="955040" indent="-477520" lvl="1">
              <a:lnSpc>
                <a:spcPts val="3625"/>
              </a:lnSpc>
              <a:buFont typeface="Arial"/>
              <a:buChar char="•"/>
            </a:pPr>
            <a:r>
              <a:rPr lang="en-US" sz="2799">
                <a:solidFill>
                  <a:srgbClr val="000000"/>
                </a:solidFill>
                <a:latin typeface="EB Garamond Medium"/>
              </a:rPr>
              <a:t>Create SRS : “E-Commerce Website”</a:t>
            </a:r>
          </a:p>
          <a:p>
            <a:pPr algn="l" marL="955040" indent="-477520" lvl="1">
              <a:lnSpc>
                <a:spcPts val="3625"/>
              </a:lnSpc>
              <a:buFont typeface="Arial"/>
              <a:buChar char="•"/>
            </a:pPr>
            <a:r>
              <a:rPr lang="en-US" sz="2799">
                <a:solidFill>
                  <a:srgbClr val="000000"/>
                </a:solidFill>
                <a:latin typeface="EB Garamond Medium"/>
              </a:rPr>
              <a:t>Creation &amp; Set-up of Github account</a:t>
            </a:r>
          </a:p>
          <a:p>
            <a:pPr algn="l" marL="955040" indent="-477520" lvl="1">
              <a:lnSpc>
                <a:spcPts val="3625"/>
              </a:lnSpc>
              <a:buFont typeface="Arial"/>
              <a:buChar char="•"/>
            </a:pPr>
            <a:r>
              <a:rPr lang="en-US" sz="2799">
                <a:solidFill>
                  <a:srgbClr val="000000"/>
                </a:solidFill>
                <a:latin typeface="EB Garamond Medium"/>
              </a:rPr>
              <a:t>Creation &amp; Hands-on to various commands of Git Bash</a:t>
            </a:r>
          </a:p>
        </p:txBody>
      </p:sp>
      <p:sp>
        <p:nvSpPr>
          <p:cNvPr name="TextBox 10" id="10"/>
          <p:cNvSpPr txBox="true"/>
          <p:nvPr/>
        </p:nvSpPr>
        <p:spPr>
          <a:xfrm rot="0">
            <a:off x="1070325" y="6730708"/>
            <a:ext cx="13914150" cy="2217250"/>
          </a:xfrm>
          <a:prstGeom prst="rect">
            <a:avLst/>
          </a:prstGeom>
        </p:spPr>
        <p:txBody>
          <a:bodyPr anchor="t" rtlCol="false" tIns="0" lIns="0" bIns="0" rIns="0">
            <a:spAutoFit/>
          </a:bodyPr>
          <a:lstStyle/>
          <a:p>
            <a:pPr algn="l" marL="955040" indent="-477520" lvl="1">
              <a:lnSpc>
                <a:spcPts val="3625"/>
              </a:lnSpc>
              <a:buFont typeface="Arial"/>
              <a:buChar char="•"/>
            </a:pPr>
            <a:r>
              <a:rPr lang="en-US" sz="2799">
                <a:solidFill>
                  <a:srgbClr val="000000"/>
                </a:solidFill>
                <a:latin typeface="EB Garamond Medium"/>
              </a:rPr>
              <a:t>Get to know about different lifecycle models.</a:t>
            </a:r>
          </a:p>
          <a:p>
            <a:pPr algn="l" marL="955040" indent="-477520" lvl="1">
              <a:lnSpc>
                <a:spcPts val="3625"/>
              </a:lnSpc>
              <a:buFont typeface="Arial"/>
              <a:buChar char="•"/>
            </a:pPr>
            <a:r>
              <a:rPr lang="en-US" sz="2799">
                <a:solidFill>
                  <a:srgbClr val="000000"/>
                </a:solidFill>
                <a:latin typeface="EB Garamond Medium"/>
              </a:rPr>
              <a:t>Understanding importance and how to create an SRS</a:t>
            </a:r>
          </a:p>
          <a:p>
            <a:pPr algn="l" marL="955040" indent="-477520" lvl="1">
              <a:lnSpc>
                <a:spcPts val="3625"/>
              </a:lnSpc>
              <a:buFont typeface="Arial"/>
              <a:buChar char="•"/>
            </a:pPr>
            <a:r>
              <a:rPr lang="en-US" sz="2799">
                <a:solidFill>
                  <a:srgbClr val="000000"/>
                </a:solidFill>
                <a:latin typeface="EB Garamond Medium"/>
              </a:rPr>
              <a:t>Knowing various commands of Github</a:t>
            </a:r>
          </a:p>
          <a:p>
            <a:pPr algn="l" marL="955040" indent="-477520" lvl="1">
              <a:lnSpc>
                <a:spcPts val="3625"/>
              </a:lnSpc>
              <a:buFont typeface="Arial"/>
              <a:buChar char="•"/>
            </a:pPr>
            <a:r>
              <a:rPr lang="en-US" sz="2799">
                <a:solidFill>
                  <a:srgbClr val="000000"/>
                </a:solidFill>
                <a:latin typeface="EB Garamond Medium"/>
              </a:rPr>
              <a:t>Understanding agile and scrum management techniques for efficient product development</a:t>
            </a:r>
          </a:p>
        </p:txBody>
      </p:sp>
      <p:sp>
        <p:nvSpPr>
          <p:cNvPr name="TextBox 11" id="11"/>
          <p:cNvSpPr txBox="true"/>
          <p:nvPr/>
        </p:nvSpPr>
        <p:spPr>
          <a:xfrm rot="0">
            <a:off x="1070375" y="4273735"/>
            <a:ext cx="9004350" cy="536275"/>
          </a:xfrm>
          <a:prstGeom prst="rect">
            <a:avLst/>
          </a:prstGeom>
        </p:spPr>
        <p:txBody>
          <a:bodyPr anchor="t" rtlCol="false" tIns="0" lIns="0" bIns="0" rIns="0">
            <a:spAutoFit/>
          </a:bodyPr>
          <a:lstStyle/>
          <a:p>
            <a:pPr algn="l" marL="955040" indent="-477520" lvl="1">
              <a:lnSpc>
                <a:spcPts val="3359"/>
              </a:lnSpc>
              <a:buFont typeface="Arial"/>
              <a:buChar char="•"/>
            </a:pPr>
            <a:r>
              <a:rPr lang="en-US" sz="2799">
                <a:solidFill>
                  <a:srgbClr val="000000"/>
                </a:solidFill>
                <a:latin typeface="EB Garamond Medium"/>
              </a:rPr>
              <a:t>100% Completion of the above tasks</a:t>
            </a:r>
          </a:p>
        </p:txBody>
      </p:sp>
      <p:sp>
        <p:nvSpPr>
          <p:cNvPr name="TextBox 12" id="12"/>
          <p:cNvSpPr txBox="true"/>
          <p:nvPr/>
        </p:nvSpPr>
        <p:spPr>
          <a:xfrm rot="0">
            <a:off x="982985" y="5990311"/>
            <a:ext cx="5076640" cy="555479"/>
          </a:xfrm>
          <a:prstGeom prst="rect">
            <a:avLst/>
          </a:prstGeom>
        </p:spPr>
        <p:txBody>
          <a:bodyPr anchor="t" rtlCol="false" tIns="0" lIns="0" bIns="0" rIns="0">
            <a:spAutoFit/>
          </a:bodyPr>
          <a:lstStyle/>
          <a:p>
            <a:pPr algn="l">
              <a:lnSpc>
                <a:spcPts val="3359"/>
              </a:lnSpc>
            </a:pPr>
            <a:r>
              <a:rPr lang="en-US" sz="2799">
                <a:solidFill>
                  <a:srgbClr val="C88C32"/>
                </a:solidFill>
                <a:latin typeface="Public Sans Bold"/>
              </a:rPr>
              <a:t>Learning Outcome</a:t>
            </a:r>
          </a:p>
        </p:txBody>
      </p:sp>
      <p:sp>
        <p:nvSpPr>
          <p:cNvPr name="TextBox 13" id="13"/>
          <p:cNvSpPr txBox="true"/>
          <p:nvPr/>
        </p:nvSpPr>
        <p:spPr>
          <a:xfrm rot="0">
            <a:off x="982983" y="519942"/>
            <a:ext cx="5076640" cy="545954"/>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Task - 1</a:t>
            </a:r>
          </a:p>
        </p:txBody>
      </p:sp>
      <p:sp>
        <p:nvSpPr>
          <p:cNvPr name="TextBox 14" id="14"/>
          <p:cNvSpPr txBox="true"/>
          <p:nvPr/>
        </p:nvSpPr>
        <p:spPr>
          <a:xfrm rot="0">
            <a:off x="1070351" y="3687890"/>
            <a:ext cx="9004350" cy="545800"/>
          </a:xfrm>
          <a:prstGeom prst="rect">
            <a:avLst/>
          </a:prstGeom>
        </p:spPr>
        <p:txBody>
          <a:bodyPr anchor="t" rtlCol="false" tIns="0" lIns="0" bIns="0" rIns="0">
            <a:spAutoFit/>
          </a:bodyPr>
          <a:lstStyle/>
          <a:p>
            <a:pPr algn="l">
              <a:lnSpc>
                <a:spcPts val="3840"/>
              </a:lnSpc>
            </a:pPr>
            <a:r>
              <a:rPr lang="en-US" sz="3200">
                <a:solidFill>
                  <a:srgbClr val="0B5394"/>
                </a:solidFill>
                <a:latin typeface="EB Garamond Bold"/>
              </a:rPr>
              <a:t>Evaluation Metric:</a:t>
            </a:r>
          </a:p>
        </p:txBody>
      </p:sp>
      <p:sp>
        <p:nvSpPr>
          <p:cNvPr name="Freeform 15" id="15"/>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65221" t="-3320" r="-65239" b="3319"/>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9" id="9"/>
          <p:cNvSpPr txBox="true"/>
          <p:nvPr/>
        </p:nvSpPr>
        <p:spPr>
          <a:xfrm rot="0">
            <a:off x="1265175" y="583550"/>
            <a:ext cx="10900950" cy="811875"/>
          </a:xfrm>
          <a:prstGeom prst="rect">
            <a:avLst/>
          </a:prstGeom>
        </p:spPr>
        <p:txBody>
          <a:bodyPr anchor="t" rtlCol="false" tIns="0" lIns="0" bIns="0" rIns="0">
            <a:spAutoFit/>
          </a:bodyPr>
          <a:lstStyle/>
          <a:p>
            <a:pPr algn="l">
              <a:lnSpc>
                <a:spcPts val="4800"/>
              </a:lnSpc>
            </a:pPr>
            <a:r>
              <a:rPr lang="en-US" sz="4000">
                <a:solidFill>
                  <a:srgbClr val="0B5394"/>
                </a:solidFill>
                <a:latin typeface="EB Garamond Bold"/>
              </a:rPr>
              <a:t>Evaluation Metric:</a:t>
            </a:r>
          </a:p>
        </p:txBody>
      </p:sp>
      <p:sp>
        <p:nvSpPr>
          <p:cNvPr name="TextBox 10" id="10"/>
          <p:cNvSpPr txBox="true"/>
          <p:nvPr/>
        </p:nvSpPr>
        <p:spPr>
          <a:xfrm rot="0">
            <a:off x="1434475" y="1504500"/>
            <a:ext cx="14966550" cy="8536725"/>
          </a:xfrm>
          <a:prstGeom prst="rect">
            <a:avLst/>
          </a:prstGeom>
        </p:spPr>
        <p:txBody>
          <a:bodyPr anchor="t" rtlCol="false" tIns="0" lIns="0" bIns="0" rIns="0">
            <a:spAutoFit/>
          </a:bodyPr>
          <a:lstStyle/>
          <a:p>
            <a:pPr algn="just">
              <a:lnSpc>
                <a:spcPts val="5400"/>
              </a:lnSpc>
            </a:pPr>
            <a:r>
              <a:rPr lang="en-US" sz="3000">
                <a:solidFill>
                  <a:srgbClr val="000000"/>
                </a:solidFill>
                <a:latin typeface="EB Garamond"/>
              </a:rPr>
              <a:t>1.</a:t>
            </a:r>
            <a:r>
              <a:rPr lang="en-US" sz="3000">
                <a:solidFill>
                  <a:srgbClr val="000000"/>
                </a:solidFill>
                <a:latin typeface="EB Garamond Bold"/>
              </a:rPr>
              <a:t>Define Conversion Goals</a:t>
            </a:r>
            <a:r>
              <a:rPr lang="en-US" sz="3000">
                <a:solidFill>
                  <a:srgbClr val="000000"/>
                </a:solidFill>
                <a:latin typeface="EB Garamond"/>
              </a:rPr>
              <a:t>:- Set clear objectives for the percentage of visitors expected to make a</a:t>
            </a:r>
          </a:p>
          <a:p>
            <a:pPr algn="just">
              <a:lnSpc>
                <a:spcPts val="5400"/>
              </a:lnSpc>
            </a:pPr>
            <a:r>
              <a:rPr lang="en-US" sz="3000">
                <a:solidFill>
                  <a:srgbClr val="000000"/>
                </a:solidFill>
                <a:latin typeface="EB Garamond"/>
              </a:rPr>
              <a:t> purchase.</a:t>
            </a:r>
          </a:p>
          <a:p>
            <a:pPr algn="just">
              <a:lnSpc>
                <a:spcPts val="5400"/>
              </a:lnSpc>
            </a:pPr>
            <a:r>
              <a:rPr lang="en-US" sz="3000">
                <a:solidFill>
                  <a:srgbClr val="000000"/>
                </a:solidFill>
                <a:latin typeface="EB Garamond"/>
              </a:rPr>
              <a:t>2.</a:t>
            </a:r>
            <a:r>
              <a:rPr lang="en-US" sz="3000">
                <a:solidFill>
                  <a:srgbClr val="000000"/>
                </a:solidFill>
                <a:latin typeface="EB Garamond Bold"/>
              </a:rPr>
              <a:t>Calculate Average Order Value (AOV)</a:t>
            </a:r>
            <a:r>
              <a:rPr lang="en-US" sz="3000">
                <a:solidFill>
                  <a:srgbClr val="000000"/>
                </a:solidFill>
                <a:latin typeface="EB Garamond"/>
              </a:rPr>
              <a:t>: - Determine the average amount spent by customers </a:t>
            </a:r>
          </a:p>
          <a:p>
            <a:pPr algn="just">
              <a:lnSpc>
                <a:spcPts val="5400"/>
              </a:lnSpc>
            </a:pPr>
            <a:r>
              <a:rPr lang="en-US" sz="3000">
                <a:solidFill>
                  <a:srgbClr val="000000"/>
                </a:solidFill>
                <a:latin typeface="EB Garamond"/>
              </a:rPr>
              <a:t>in a single transaction.</a:t>
            </a:r>
          </a:p>
          <a:p>
            <a:pPr algn="just">
              <a:lnSpc>
                <a:spcPts val="5400"/>
              </a:lnSpc>
            </a:pPr>
            <a:r>
              <a:rPr lang="en-US" sz="3000">
                <a:solidFill>
                  <a:srgbClr val="000000"/>
                </a:solidFill>
                <a:latin typeface="EB Garamond"/>
              </a:rPr>
              <a:t>3.</a:t>
            </a:r>
            <a:r>
              <a:rPr lang="en-US" sz="3000">
                <a:solidFill>
                  <a:srgbClr val="000000"/>
                </a:solidFill>
                <a:latin typeface="EB Garamond Bold"/>
              </a:rPr>
              <a:t>Evaluate Customer Acquisition Cost (CAC)</a:t>
            </a:r>
            <a:r>
              <a:rPr lang="en-US" sz="3000">
                <a:solidFill>
                  <a:srgbClr val="000000"/>
                </a:solidFill>
                <a:latin typeface="EB Garamond"/>
              </a:rPr>
              <a:t>:- Assess the cost of acquiring a new customer in</a:t>
            </a:r>
          </a:p>
          <a:p>
            <a:pPr algn="just">
              <a:lnSpc>
                <a:spcPts val="5400"/>
              </a:lnSpc>
            </a:pPr>
            <a:r>
              <a:rPr lang="en-US" sz="3000">
                <a:solidFill>
                  <a:srgbClr val="000000"/>
                </a:solidFill>
                <a:latin typeface="EB Garamond"/>
              </a:rPr>
              <a:t> comparison to their lifetime value.</a:t>
            </a:r>
          </a:p>
          <a:p>
            <a:pPr algn="just">
              <a:lnSpc>
                <a:spcPts val="5400"/>
              </a:lnSpc>
            </a:pPr>
            <a:r>
              <a:rPr lang="en-US" sz="3000">
                <a:solidFill>
                  <a:srgbClr val="000000"/>
                </a:solidFill>
                <a:latin typeface="EB Garamond"/>
              </a:rPr>
              <a:t>4.</a:t>
            </a:r>
            <a:r>
              <a:rPr lang="en-US" sz="3000">
                <a:solidFill>
                  <a:srgbClr val="000000"/>
                </a:solidFill>
                <a:latin typeface="EB Garamond Bold"/>
              </a:rPr>
              <a:t>Analyze Cart Abandonment Rate</a:t>
            </a:r>
            <a:r>
              <a:rPr lang="en-US" sz="3000">
                <a:solidFill>
                  <a:srgbClr val="000000"/>
                </a:solidFill>
                <a:latin typeface="EB Garamond"/>
              </a:rPr>
              <a:t>:- Examine the percentage of users who abandon their shopping carts.</a:t>
            </a:r>
          </a:p>
          <a:p>
            <a:pPr algn="just">
              <a:lnSpc>
                <a:spcPts val="5400"/>
              </a:lnSpc>
            </a:pPr>
            <a:r>
              <a:rPr lang="en-US" sz="3000">
                <a:solidFill>
                  <a:srgbClr val="000000"/>
                </a:solidFill>
                <a:latin typeface="EB Garamond"/>
              </a:rPr>
              <a:t>5.</a:t>
            </a:r>
            <a:r>
              <a:rPr lang="en-US" sz="3000">
                <a:solidFill>
                  <a:srgbClr val="000000"/>
                </a:solidFill>
                <a:latin typeface="EB Garamond Bold"/>
              </a:rPr>
              <a:t>Review Traffic Sources</a:t>
            </a:r>
            <a:r>
              <a:rPr lang="en-US" sz="3000">
                <a:solidFill>
                  <a:srgbClr val="000000"/>
                </a:solidFill>
                <a:latin typeface="EB Garamond"/>
              </a:rPr>
              <a:t>:- Identify and analyze the sources of website traffic.</a:t>
            </a:r>
          </a:p>
          <a:p>
            <a:pPr algn="just">
              <a:lnSpc>
                <a:spcPts val="5400"/>
              </a:lnSpc>
            </a:pPr>
            <a:r>
              <a:rPr lang="en-US" sz="3000">
                <a:solidFill>
                  <a:srgbClr val="000000"/>
                </a:solidFill>
                <a:latin typeface="EB Garamond"/>
              </a:rPr>
              <a:t>6.</a:t>
            </a:r>
            <a:r>
              <a:rPr lang="en-US" sz="3000">
                <a:solidFill>
                  <a:srgbClr val="000000"/>
                </a:solidFill>
                <a:latin typeface="EB Garamond Bold"/>
              </a:rPr>
              <a:t>Assess Customer Retention Rate</a:t>
            </a:r>
            <a:r>
              <a:rPr lang="en-US" sz="3000">
                <a:solidFill>
                  <a:srgbClr val="000000"/>
                </a:solidFill>
                <a:latin typeface="EB Garamond"/>
              </a:rPr>
              <a:t>:- Calculate the percentage of customers returning for </a:t>
            </a:r>
          </a:p>
          <a:p>
            <a:pPr algn="just">
              <a:lnSpc>
                <a:spcPts val="5400"/>
              </a:lnSpc>
            </a:pPr>
            <a:r>
              <a:rPr lang="en-US" sz="3000">
                <a:solidFill>
                  <a:srgbClr val="000000"/>
                </a:solidFill>
                <a:latin typeface="EB Garamond"/>
              </a:rPr>
              <a:t>additional purchases.</a:t>
            </a:r>
          </a:p>
          <a:p>
            <a:pPr algn="just">
              <a:lnSpc>
                <a:spcPts val="540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9" id="9"/>
          <p:cNvSpPr txBox="true"/>
          <p:nvPr/>
        </p:nvSpPr>
        <p:spPr>
          <a:xfrm rot="0">
            <a:off x="1434475" y="588900"/>
            <a:ext cx="14914350" cy="8609925"/>
          </a:xfrm>
          <a:prstGeom prst="rect">
            <a:avLst/>
          </a:prstGeom>
        </p:spPr>
        <p:txBody>
          <a:bodyPr anchor="t" rtlCol="false" tIns="0" lIns="0" bIns="0" rIns="0">
            <a:spAutoFit/>
          </a:bodyPr>
          <a:lstStyle/>
          <a:p>
            <a:pPr algn="just">
              <a:lnSpc>
                <a:spcPts val="5400"/>
              </a:lnSpc>
            </a:pPr>
            <a:r>
              <a:rPr lang="en-US" sz="3000">
                <a:solidFill>
                  <a:srgbClr val="000000"/>
                </a:solidFill>
                <a:latin typeface="EB Garamond"/>
              </a:rPr>
              <a:t>7.</a:t>
            </a:r>
            <a:r>
              <a:rPr lang="en-US" sz="3000">
                <a:solidFill>
                  <a:srgbClr val="000000"/>
                </a:solidFill>
                <a:latin typeface="EB Garamond Bold"/>
              </a:rPr>
              <a:t>Optimize Page Load Time</a:t>
            </a:r>
            <a:r>
              <a:rPr lang="en-US" sz="3000">
                <a:solidFill>
                  <a:srgbClr val="000000"/>
                </a:solidFill>
                <a:latin typeface="EB Garamond"/>
              </a:rPr>
              <a:t>:- Ensure that the website loads quickly for an improved user experience.</a:t>
            </a:r>
          </a:p>
          <a:p>
            <a:pPr algn="just">
              <a:lnSpc>
                <a:spcPts val="5400"/>
              </a:lnSpc>
            </a:pPr>
            <a:r>
              <a:rPr lang="en-US" sz="3000">
                <a:solidFill>
                  <a:srgbClr val="000000"/>
                </a:solidFill>
                <a:latin typeface="EB Garamond"/>
              </a:rPr>
              <a:t>8.</a:t>
            </a:r>
            <a:r>
              <a:rPr lang="en-US" sz="3000">
                <a:solidFill>
                  <a:srgbClr val="000000"/>
                </a:solidFill>
                <a:latin typeface="EB Garamond Bold"/>
              </a:rPr>
              <a:t>Ensure Mobile Responsiveness</a:t>
            </a:r>
            <a:r>
              <a:rPr lang="en-US" sz="3000">
                <a:solidFill>
                  <a:srgbClr val="000000"/>
                </a:solidFill>
                <a:latin typeface="EB Garamond"/>
              </a:rPr>
              <a:t>:- Optimize the website for mobile users.</a:t>
            </a:r>
          </a:p>
          <a:p>
            <a:pPr algn="just">
              <a:lnSpc>
                <a:spcPts val="5400"/>
              </a:lnSpc>
            </a:pPr>
            <a:r>
              <a:rPr lang="en-US" sz="3000">
                <a:solidFill>
                  <a:srgbClr val="000000"/>
                </a:solidFill>
                <a:latin typeface="EB Garamond"/>
              </a:rPr>
              <a:t>9.</a:t>
            </a:r>
            <a:r>
              <a:rPr lang="en-US" sz="3000">
                <a:solidFill>
                  <a:srgbClr val="000000"/>
                </a:solidFill>
                <a:latin typeface="EB Garamond Bold"/>
              </a:rPr>
              <a:t>Measure User Engagement</a:t>
            </a:r>
            <a:r>
              <a:rPr lang="en-US" sz="3000">
                <a:solidFill>
                  <a:srgbClr val="000000"/>
                </a:solidFill>
                <a:latin typeface="EB Garamond"/>
              </a:rPr>
              <a:t>:- Track metrics such as time spent, pages visited, and interactions with </a:t>
            </a:r>
          </a:p>
          <a:p>
            <a:pPr algn="just">
              <a:lnSpc>
                <a:spcPts val="5400"/>
              </a:lnSpc>
            </a:pPr>
            <a:r>
              <a:rPr lang="en-US" sz="3000">
                <a:solidFill>
                  <a:srgbClr val="000000"/>
                </a:solidFill>
                <a:latin typeface="EB Garamond"/>
              </a:rPr>
              <a:t>site features.</a:t>
            </a:r>
          </a:p>
          <a:p>
            <a:pPr algn="just">
              <a:lnSpc>
                <a:spcPts val="5400"/>
              </a:lnSpc>
            </a:pPr>
            <a:r>
              <a:rPr lang="en-US" sz="3000">
                <a:solidFill>
                  <a:srgbClr val="000000"/>
                </a:solidFill>
                <a:latin typeface="EB Garamond"/>
              </a:rPr>
              <a:t>10.</a:t>
            </a:r>
            <a:r>
              <a:rPr lang="en-US" sz="3000">
                <a:solidFill>
                  <a:srgbClr val="000000"/>
                </a:solidFill>
                <a:latin typeface="EB Garamond Bold"/>
              </a:rPr>
              <a:t>Gather Customer Feedback</a:t>
            </a:r>
            <a:r>
              <a:rPr lang="en-US" sz="3000">
                <a:solidFill>
                  <a:srgbClr val="000000"/>
                </a:solidFill>
                <a:latin typeface="EB Garamond"/>
              </a:rPr>
              <a:t>:- Implement surveys or feedback mechanisms to measure</a:t>
            </a:r>
          </a:p>
          <a:p>
            <a:pPr algn="just">
              <a:lnSpc>
                <a:spcPts val="5400"/>
              </a:lnSpc>
            </a:pPr>
            <a:r>
              <a:rPr lang="en-US" sz="3000">
                <a:solidFill>
                  <a:srgbClr val="000000"/>
                </a:solidFill>
                <a:latin typeface="EB Garamond"/>
              </a:rPr>
              <a:t> Customer Satisfaction (CSAT) and </a:t>
            </a:r>
          </a:p>
          <a:p>
            <a:pPr algn="just">
              <a:lnSpc>
                <a:spcPts val="5400"/>
              </a:lnSpc>
            </a:pPr>
            <a:r>
              <a:rPr lang="en-US" sz="3000">
                <a:solidFill>
                  <a:srgbClr val="000000"/>
                </a:solidFill>
                <a:latin typeface="EB Garamond"/>
              </a:rPr>
              <a:t>Net Promoter Score (NPS).</a:t>
            </a:r>
          </a:p>
          <a:p>
            <a:pPr algn="just">
              <a:lnSpc>
                <a:spcPts val="5400"/>
              </a:lnSpc>
            </a:pPr>
            <a:r>
              <a:rPr lang="en-US" sz="3000">
                <a:solidFill>
                  <a:srgbClr val="000000"/>
                </a:solidFill>
                <a:latin typeface="EB Garamond"/>
              </a:rPr>
              <a:t>11.</a:t>
            </a:r>
            <a:r>
              <a:rPr lang="en-US" sz="3000">
                <a:solidFill>
                  <a:srgbClr val="000000"/>
                </a:solidFill>
                <a:latin typeface="EB Garamond Bold"/>
              </a:rPr>
              <a:t>Monitor Inventory Turnover</a:t>
            </a:r>
            <a:r>
              <a:rPr lang="en-US" sz="3000">
                <a:solidFill>
                  <a:srgbClr val="000000"/>
                </a:solidFill>
                <a:latin typeface="EB Garamond"/>
              </a:rPr>
              <a:t>:- Track the speed at which inventory is sold and replenished.</a:t>
            </a:r>
          </a:p>
          <a:p>
            <a:pPr algn="just">
              <a:lnSpc>
                <a:spcPts val="5400"/>
              </a:lnSpc>
            </a:pPr>
            <a:r>
              <a:rPr lang="en-US" sz="3000">
                <a:solidFill>
                  <a:srgbClr val="000000"/>
                </a:solidFill>
                <a:latin typeface="EB Garamond"/>
              </a:rPr>
              <a:t>12.</a:t>
            </a:r>
            <a:r>
              <a:rPr lang="en-US" sz="3000">
                <a:solidFill>
                  <a:srgbClr val="000000"/>
                </a:solidFill>
                <a:latin typeface="EB Garamond Bold"/>
              </a:rPr>
              <a:t>Evaluate Return Rate</a:t>
            </a:r>
            <a:r>
              <a:rPr lang="en-US" sz="3000">
                <a:solidFill>
                  <a:srgbClr val="000000"/>
                </a:solidFill>
                <a:latin typeface="EB Garamond"/>
              </a:rPr>
              <a:t>:- Assess the percentage of products that are returned.</a:t>
            </a:r>
          </a:p>
          <a:p>
            <a:pPr algn="just">
              <a:lnSpc>
                <a:spcPts val="5400"/>
              </a:lnSpc>
            </a:pPr>
            <a:r>
              <a:rPr lang="en-US" sz="3000">
                <a:solidFill>
                  <a:srgbClr val="000000"/>
                </a:solidFill>
                <a:latin typeface="EB Garamond"/>
              </a:rPr>
              <a:t>13.</a:t>
            </a:r>
            <a:r>
              <a:rPr lang="en-US" sz="3000">
                <a:solidFill>
                  <a:srgbClr val="000000"/>
                </a:solidFill>
                <a:latin typeface="EB Garamond Bold"/>
              </a:rPr>
              <a:t>Identify and Optimize Abandoned Funnel Points</a:t>
            </a:r>
            <a:r>
              <a:rPr lang="en-US" sz="3000">
                <a:solidFill>
                  <a:srgbClr val="000000"/>
                </a:solidFill>
                <a:latin typeface="EB Garamond"/>
              </a:rPr>
              <a:t>:- Analyze specific steps in the user journey </a:t>
            </a:r>
          </a:p>
          <a:p>
            <a:pPr algn="just">
              <a:lnSpc>
                <a:spcPts val="5400"/>
              </a:lnSpc>
            </a:pPr>
            <a:r>
              <a:rPr lang="en-US" sz="3000">
                <a:solidFill>
                  <a:srgbClr val="000000"/>
                </a:solidFill>
                <a:latin typeface="EB Garamond"/>
              </a:rPr>
              <a:t>where visitors commonly drop off and optimize those areas.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9" id="9"/>
          <p:cNvSpPr txBox="true"/>
          <p:nvPr/>
        </p:nvSpPr>
        <p:spPr>
          <a:xfrm rot="0">
            <a:off x="1434475" y="759125"/>
            <a:ext cx="11129550" cy="740550"/>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Step-Wise Description</a:t>
            </a:r>
          </a:p>
        </p:txBody>
      </p:sp>
      <p:sp>
        <p:nvSpPr>
          <p:cNvPr name="TextBox 10" id="10"/>
          <p:cNvSpPr txBox="true"/>
          <p:nvPr/>
        </p:nvSpPr>
        <p:spPr>
          <a:xfrm rot="0">
            <a:off x="1584025" y="1801275"/>
            <a:ext cx="14762550" cy="8103450"/>
          </a:xfrm>
          <a:prstGeom prst="rect">
            <a:avLst/>
          </a:prstGeom>
        </p:spPr>
        <p:txBody>
          <a:bodyPr anchor="t" rtlCol="false" tIns="0" lIns="0" bIns="0" rIns="0">
            <a:spAutoFit/>
          </a:bodyPr>
          <a:lstStyle/>
          <a:p>
            <a:pPr algn="just" marL="955040" indent="-477520" lvl="1">
              <a:lnSpc>
                <a:spcPts val="3863"/>
              </a:lnSpc>
              <a:buFont typeface="Arial"/>
              <a:buChar char="•"/>
            </a:pPr>
            <a:r>
              <a:rPr lang="en-US" sz="2799">
                <a:solidFill>
                  <a:srgbClr val="374151"/>
                </a:solidFill>
                <a:latin typeface="EB Garamond"/>
              </a:rPr>
              <a:t>Define your business model, target audience, and products or services to be sold.</a:t>
            </a:r>
          </a:p>
          <a:p>
            <a:pPr algn="just" marL="955040" indent="-477520" lvl="1">
              <a:lnSpc>
                <a:spcPts val="3863"/>
              </a:lnSpc>
              <a:buFont typeface="Arial"/>
              <a:buChar char="•"/>
            </a:pPr>
            <a:r>
              <a:rPr lang="en-US" sz="2799">
                <a:solidFill>
                  <a:srgbClr val="374151"/>
                </a:solidFill>
                <a:latin typeface="EB Garamond"/>
              </a:rPr>
              <a:t>Determine the website's structure and features, such as product catalog, user accounts, and payment processing.</a:t>
            </a:r>
          </a:p>
          <a:p>
            <a:pPr algn="just" marL="955040" indent="-477520" lvl="1">
              <a:lnSpc>
                <a:spcPts val="3863"/>
              </a:lnSpc>
              <a:buFont typeface="Arial"/>
              <a:buChar char="•"/>
            </a:pPr>
            <a:r>
              <a:rPr lang="en-US" sz="2799">
                <a:solidFill>
                  <a:srgbClr val="374151"/>
                </a:solidFill>
                <a:latin typeface="EB Garamond"/>
              </a:rPr>
              <a:t>Choose a reliable web hosting service to store your website files.</a:t>
            </a:r>
          </a:p>
          <a:p>
            <a:pPr algn="just" marL="955040" indent="-477520" lvl="1">
              <a:lnSpc>
                <a:spcPts val="3863"/>
              </a:lnSpc>
              <a:buFont typeface="Arial"/>
              <a:buChar char="•"/>
            </a:pPr>
            <a:r>
              <a:rPr lang="en-US" sz="2799">
                <a:solidFill>
                  <a:srgbClr val="374151"/>
                </a:solidFill>
                <a:latin typeface="EB Garamond"/>
              </a:rPr>
              <a:t>Create the website's frontend using HTML, CSS, and JavaScript.</a:t>
            </a:r>
          </a:p>
          <a:p>
            <a:pPr algn="just" marL="955040" indent="-477520" lvl="1">
              <a:lnSpc>
                <a:spcPts val="3863"/>
              </a:lnSpc>
              <a:buFont typeface="Arial"/>
              <a:buChar char="•"/>
            </a:pPr>
            <a:r>
              <a:rPr lang="en-US" sz="2799">
                <a:solidFill>
                  <a:srgbClr val="374151"/>
                </a:solidFill>
                <a:latin typeface="EB Garamond"/>
              </a:rPr>
              <a:t>Design the user interface, including product listings, shopping cart, and checkout pages.</a:t>
            </a:r>
          </a:p>
          <a:p>
            <a:pPr algn="just" marL="955040" indent="-477520" lvl="1">
              <a:lnSpc>
                <a:spcPts val="3863"/>
              </a:lnSpc>
              <a:buFont typeface="Arial"/>
              <a:buChar char="•"/>
            </a:pPr>
            <a:r>
              <a:rPr lang="en-US" sz="2799">
                <a:solidFill>
                  <a:srgbClr val="374151"/>
                </a:solidFill>
                <a:latin typeface="EB Garamond"/>
              </a:rPr>
              <a:t>Set up a server environment to run PHP.</a:t>
            </a:r>
          </a:p>
          <a:p>
            <a:pPr algn="just" marL="955040" indent="-477520" lvl="1">
              <a:lnSpc>
                <a:spcPts val="3863"/>
              </a:lnSpc>
              <a:buFont typeface="Arial"/>
              <a:buChar char="•"/>
            </a:pPr>
            <a:r>
              <a:rPr lang="en-US" sz="2799">
                <a:solidFill>
                  <a:srgbClr val="374151"/>
                </a:solidFill>
                <a:latin typeface="EB Garamond"/>
              </a:rPr>
              <a:t>Develop the backend logic for user registration, product management, and order processing.</a:t>
            </a:r>
          </a:p>
          <a:p>
            <a:pPr algn="just" marL="955040" indent="-477520" lvl="1">
              <a:lnSpc>
                <a:spcPts val="3863"/>
              </a:lnSpc>
              <a:buFont typeface="Arial"/>
              <a:buChar char="•"/>
            </a:pPr>
            <a:r>
              <a:rPr lang="en-US" sz="2799">
                <a:solidFill>
                  <a:srgbClr val="374151"/>
                </a:solidFill>
                <a:latin typeface="EB Garamond"/>
              </a:rPr>
              <a:t>Create a database using MySQL or another suitable database system.</a:t>
            </a:r>
          </a:p>
          <a:p>
            <a:pPr algn="just" marL="955040" indent="-477520" lvl="1">
              <a:lnSpc>
                <a:spcPts val="3863"/>
              </a:lnSpc>
              <a:buFont typeface="Arial"/>
              <a:buChar char="•"/>
            </a:pPr>
            <a:r>
              <a:rPr lang="en-US" sz="2799">
                <a:solidFill>
                  <a:srgbClr val="374151"/>
                </a:solidFill>
                <a:latin typeface="EB Garamond"/>
              </a:rPr>
              <a:t>Implement user registration and login functionality.Ensure data security through password encryption and authentication mechanisms.</a:t>
            </a:r>
          </a:p>
          <a:p>
            <a:pPr algn="just" marL="955040" indent="-477520" lvl="1">
              <a:lnSpc>
                <a:spcPts val="3863"/>
              </a:lnSpc>
              <a:buFont typeface="Arial"/>
              <a:buChar char="•"/>
            </a:pPr>
            <a:r>
              <a:rPr lang="en-US" sz="2799">
                <a:solidFill>
                  <a:srgbClr val="374151"/>
                </a:solidFill>
                <a:latin typeface="EB Garamond"/>
              </a:rPr>
              <a:t>Build a system to add, edit, and display products on the website.Create a shopping cart to allow users to add and manage items.Develop a secure checkout process with payment gateway integration.</a:t>
            </a:r>
          </a:p>
          <a:p>
            <a:pPr algn="just" marL="955040" indent="-477520" lvl="1">
              <a:lnSpc>
                <a:spcPts val="3863"/>
              </a:lnSpc>
              <a:buFont typeface="Arial"/>
              <a:buChar char="•"/>
            </a:pPr>
            <a:r>
              <a:rPr lang="en-US" sz="2799">
                <a:solidFill>
                  <a:srgbClr val="374151"/>
                </a:solidFill>
                <a:latin typeface="EB Garamond"/>
              </a:rPr>
              <a:t>Test the website thoroughly for functionality, usability, and security.</a:t>
            </a:r>
          </a:p>
          <a:p>
            <a:pPr algn="just" marL="955040" indent="-477520" lvl="1">
              <a:lnSpc>
                <a:spcPts val="3863"/>
              </a:lnSpc>
              <a:buFont typeface="Arial"/>
              <a:buChar char="•"/>
            </a:pPr>
            <a:r>
              <a:rPr lang="en-US" sz="2799">
                <a:solidFill>
                  <a:srgbClr val="374151"/>
                </a:solidFill>
                <a:latin typeface="EB Garamond"/>
              </a:rPr>
              <a:t>Deploy your e-commerce website to your hosting server.</a:t>
            </a:r>
          </a:p>
          <a:p>
            <a:pPr algn="just" marL="955040" indent="-477520" lvl="1">
              <a:lnSpc>
                <a:spcPts val="3359"/>
              </a:lnSpc>
            </a:pPr>
          </a:p>
          <a:p>
            <a:pPr algn="l" marL="955040" indent="-477520" lvl="1">
              <a:lnSpc>
                <a:spcPts val="335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grpSp>
        <p:nvGrpSpPr>
          <p:cNvPr name="Group 3" id="3"/>
          <p:cNvGrpSpPr/>
          <p:nvPr/>
        </p:nvGrpSpPr>
        <p:grpSpPr>
          <a:xfrm rot="0">
            <a:off x="541040" y="5954136"/>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C88C32"/>
            </a:solidFill>
          </p:spPr>
        </p:sp>
      </p:grpSp>
      <p:sp>
        <p:nvSpPr>
          <p:cNvPr name="AutoShape 5" id="5"/>
          <p:cNvSpPr/>
          <p:nvPr/>
        </p:nvSpPr>
        <p:spPr>
          <a:xfrm rot="5361212">
            <a:off x="-409315" y="7489977"/>
            <a:ext cx="2251229" cy="0"/>
          </a:xfrm>
          <a:prstGeom prst="line">
            <a:avLst/>
          </a:prstGeom>
          <a:ln cap="rnd" w="9525">
            <a:solidFill>
              <a:srgbClr val="C88C32"/>
            </a:solidFill>
            <a:prstDash val="solid"/>
            <a:headEnd type="none" len="sm" w="sm"/>
            <a:tailEnd type="none" len="sm" w="sm"/>
          </a:ln>
        </p:spPr>
      </p:sp>
      <p:sp>
        <p:nvSpPr>
          <p:cNvPr name="AutoShape 6" id="6"/>
          <p:cNvSpPr/>
          <p:nvPr/>
        </p:nvSpPr>
        <p:spPr>
          <a:xfrm rot="5378808">
            <a:off x="-1343980" y="2911321"/>
            <a:ext cx="4120560" cy="0"/>
          </a:xfrm>
          <a:prstGeom prst="line">
            <a:avLst/>
          </a:prstGeom>
          <a:ln cap="rnd" w="9525">
            <a:solidFill>
              <a:srgbClr val="223669"/>
            </a:solidFill>
            <a:prstDash val="solid"/>
            <a:headEnd type="none" len="sm" w="sm"/>
            <a:tailEnd type="none" len="sm" w="sm"/>
          </a:ln>
        </p:spPr>
      </p:sp>
      <p:grpSp>
        <p:nvGrpSpPr>
          <p:cNvPr name="Group 7" id="7"/>
          <p:cNvGrpSpPr/>
          <p:nvPr/>
        </p:nvGrpSpPr>
        <p:grpSpPr>
          <a:xfrm rot="0">
            <a:off x="541040" y="451934"/>
            <a:ext cx="350520" cy="747826"/>
            <a:chOff x="0" y="0"/>
            <a:chExt cx="467360" cy="997101"/>
          </a:xfrm>
        </p:grpSpPr>
        <p:sp>
          <p:nvSpPr>
            <p:cNvPr name="Freeform 8" id="8"/>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9" id="9"/>
          <p:cNvSpPr txBox="true"/>
          <p:nvPr/>
        </p:nvSpPr>
        <p:spPr>
          <a:xfrm rot="0">
            <a:off x="1317925" y="1004775"/>
            <a:ext cx="14556750" cy="955950"/>
          </a:xfrm>
          <a:prstGeom prst="rect">
            <a:avLst/>
          </a:prstGeom>
        </p:spPr>
        <p:txBody>
          <a:bodyPr anchor="t" rtlCol="false" tIns="0" lIns="0" bIns="0" rIns="0">
            <a:spAutoFit/>
          </a:bodyPr>
          <a:lstStyle/>
          <a:p>
            <a:pPr algn="l">
              <a:lnSpc>
                <a:spcPts val="5999"/>
              </a:lnSpc>
            </a:pPr>
            <a:r>
              <a:rPr lang="en-US" sz="4999">
                <a:solidFill>
                  <a:srgbClr val="C88C32"/>
                </a:solidFill>
                <a:latin typeface="EB Garamond Bold"/>
              </a:rPr>
              <a:t>Summary of your Task</a:t>
            </a:r>
          </a:p>
        </p:txBody>
      </p:sp>
      <p:sp>
        <p:nvSpPr>
          <p:cNvPr name="TextBox 10" id="10"/>
          <p:cNvSpPr txBox="true"/>
          <p:nvPr/>
        </p:nvSpPr>
        <p:spPr>
          <a:xfrm rot="0">
            <a:off x="1434475" y="2153100"/>
            <a:ext cx="14914350" cy="7071825"/>
          </a:xfrm>
          <a:prstGeom prst="rect">
            <a:avLst/>
          </a:prstGeom>
        </p:spPr>
        <p:txBody>
          <a:bodyPr anchor="t" rtlCol="false" tIns="0" lIns="0" bIns="0" rIns="0">
            <a:spAutoFit/>
          </a:bodyPr>
          <a:lstStyle/>
          <a:p>
            <a:pPr algn="just">
              <a:lnSpc>
                <a:spcPts val="4079"/>
              </a:lnSpc>
            </a:pPr>
            <a:r>
              <a:rPr lang="en-US" sz="3400">
                <a:solidFill>
                  <a:srgbClr val="000000"/>
                </a:solidFill>
                <a:latin typeface="EB Garamond"/>
              </a:rPr>
              <a:t>Creating the frontend user interface (UI) for an e-commerce website is a pivotal initial task in establishing a successful online store. The frontend UI is the face of the website, responsible for engaging and guiding customers through their shopping journey. It encompasses design elements, such as layout, color schemes, and visual aesthetics, as well as the overall user experience. This stage involves crafting product listings, category navigation, and an intuitive shopping cart system. Using HTML, CSS, and JavaScript, developers ensure that the website is responsive, mobile-friendly, and visually appealing. A well-designed UI enhances the user's browsing and shopping experience, fostering trust and customer satisfaction. It also plays a critical role in establishing a brand identity and differentiating the e-commerce site in a competitive market. Consequently, careful attention to detail and a focus on user-centered design are crucial when creating the frontend UI of an e-commerce website.</a:t>
            </a:r>
          </a:p>
          <a:p>
            <a:pPr algn="just">
              <a:lnSpc>
                <a:spcPts val="407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86988"/>
          </a:xfrm>
          <a:custGeom>
            <a:avLst/>
            <a:gdLst/>
            <a:ahLst/>
            <a:cxnLst/>
            <a:rect r="r" b="b" t="t" l="l"/>
            <a:pathLst>
              <a:path h="10286988" w="18287980">
                <a:moveTo>
                  <a:pt x="0" y="0"/>
                </a:moveTo>
                <a:lnTo>
                  <a:pt x="18287980" y="0"/>
                </a:lnTo>
                <a:lnTo>
                  <a:pt x="18287980" y="10286988"/>
                </a:lnTo>
                <a:lnTo>
                  <a:pt x="0" y="10286988"/>
                </a:lnTo>
                <a:lnTo>
                  <a:pt x="0" y="0"/>
                </a:lnTo>
                <a:close/>
              </a:path>
            </a:pathLst>
          </a:custGeom>
          <a:blipFill>
            <a:blip r:embed="rId3"/>
            <a:stretch>
              <a:fillRect l="0" t="0" r="-17" b="0"/>
            </a:stretch>
          </a:blipFill>
        </p:spPr>
      </p:sp>
      <p:grpSp>
        <p:nvGrpSpPr>
          <p:cNvPr name="Group 3" id="3"/>
          <p:cNvGrpSpPr/>
          <p:nvPr/>
        </p:nvGrpSpPr>
        <p:grpSpPr>
          <a:xfrm rot="0">
            <a:off x="0" y="404810"/>
            <a:ext cx="271462" cy="688182"/>
            <a:chOff x="0" y="0"/>
            <a:chExt cx="361949" cy="917576"/>
          </a:xfrm>
        </p:grpSpPr>
        <p:sp>
          <p:nvSpPr>
            <p:cNvPr name="Freeform 4" id="4"/>
            <p:cNvSpPr/>
            <p:nvPr/>
          </p:nvSpPr>
          <p:spPr>
            <a:xfrm flipH="false" flipV="false" rot="0">
              <a:off x="0" y="0"/>
              <a:ext cx="361950" cy="917575"/>
            </a:xfrm>
            <a:custGeom>
              <a:avLst/>
              <a:gdLst/>
              <a:ahLst/>
              <a:cxnLst/>
              <a:rect r="r" b="b" t="t" l="l"/>
              <a:pathLst>
                <a:path h="917575" w="361950">
                  <a:moveTo>
                    <a:pt x="0" y="0"/>
                  </a:moveTo>
                  <a:lnTo>
                    <a:pt x="361950" y="0"/>
                  </a:lnTo>
                  <a:lnTo>
                    <a:pt x="361950" y="917575"/>
                  </a:lnTo>
                  <a:lnTo>
                    <a:pt x="0" y="917575"/>
                  </a:lnTo>
                  <a:close/>
                </a:path>
              </a:pathLst>
            </a:custGeom>
            <a:solidFill>
              <a:srgbClr val="22366A"/>
            </a:solidFill>
          </p:spPr>
        </p:sp>
      </p:grpSp>
      <p:sp>
        <p:nvSpPr>
          <p:cNvPr name="Freeform 5" id="5"/>
          <p:cNvSpPr/>
          <p:nvPr/>
        </p:nvSpPr>
        <p:spPr>
          <a:xfrm flipH="false" flipV="false" rot="0">
            <a:off x="5250752" y="2120818"/>
            <a:ext cx="7770144" cy="6742086"/>
          </a:xfrm>
          <a:custGeom>
            <a:avLst/>
            <a:gdLst/>
            <a:ahLst/>
            <a:cxnLst/>
            <a:rect r="r" b="b" t="t" l="l"/>
            <a:pathLst>
              <a:path h="6742086" w="7770144">
                <a:moveTo>
                  <a:pt x="0" y="0"/>
                </a:moveTo>
                <a:lnTo>
                  <a:pt x="7770144" y="0"/>
                </a:lnTo>
                <a:lnTo>
                  <a:pt x="7770144" y="6742086"/>
                </a:lnTo>
                <a:lnTo>
                  <a:pt x="0" y="6742086"/>
                </a:lnTo>
                <a:lnTo>
                  <a:pt x="0" y="0"/>
                </a:lnTo>
                <a:close/>
              </a:path>
            </a:pathLst>
          </a:custGeom>
          <a:blipFill>
            <a:blip r:embed="rId4"/>
            <a:stretch>
              <a:fillRect l="0" t="0" r="-10" b="0"/>
            </a:stretch>
          </a:blipFill>
        </p:spPr>
      </p:sp>
      <p:sp>
        <p:nvSpPr>
          <p:cNvPr name="Freeform 6" id="6"/>
          <p:cNvSpPr/>
          <p:nvPr/>
        </p:nvSpPr>
        <p:spPr>
          <a:xfrm flipH="false" flipV="false" rot="0">
            <a:off x="4882526" y="2164638"/>
            <a:ext cx="8518772" cy="6754534"/>
          </a:xfrm>
          <a:custGeom>
            <a:avLst/>
            <a:gdLst/>
            <a:ahLst/>
            <a:cxnLst/>
            <a:rect r="r" b="b" t="t" l="l"/>
            <a:pathLst>
              <a:path h="6754534" w="8518772">
                <a:moveTo>
                  <a:pt x="0" y="0"/>
                </a:moveTo>
                <a:lnTo>
                  <a:pt x="8518772" y="0"/>
                </a:lnTo>
                <a:lnTo>
                  <a:pt x="8518772" y="6754534"/>
                </a:lnTo>
                <a:lnTo>
                  <a:pt x="0" y="675453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7077826" y="2764336"/>
            <a:ext cx="4158766" cy="4158766"/>
          </a:xfrm>
          <a:custGeom>
            <a:avLst/>
            <a:gdLst/>
            <a:ahLst/>
            <a:cxnLst/>
            <a:rect r="r" b="b" t="t" l="l"/>
            <a:pathLst>
              <a:path h="4158766" w="4158766">
                <a:moveTo>
                  <a:pt x="0" y="0"/>
                </a:moveTo>
                <a:lnTo>
                  <a:pt x="4158766" y="0"/>
                </a:lnTo>
                <a:lnTo>
                  <a:pt x="4158766" y="4158766"/>
                </a:lnTo>
                <a:lnTo>
                  <a:pt x="0" y="415876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7529917" y="4574530"/>
            <a:ext cx="3246750" cy="548800"/>
          </a:xfrm>
          <a:prstGeom prst="rect">
            <a:avLst/>
          </a:prstGeom>
        </p:spPr>
        <p:txBody>
          <a:bodyPr anchor="t" rtlCol="false" tIns="0" lIns="0" bIns="0" rIns="0">
            <a:spAutoFit/>
          </a:bodyPr>
          <a:lstStyle/>
          <a:p>
            <a:pPr algn="ctr">
              <a:lnSpc>
                <a:spcPts val="4320"/>
              </a:lnSpc>
            </a:pPr>
            <a:r>
              <a:rPr lang="en-US" sz="3600">
                <a:solidFill>
                  <a:srgbClr val="223669"/>
                </a:solidFill>
                <a:latin typeface="EB Garamond Bold"/>
              </a:rPr>
              <a:t>Check-List</a:t>
            </a:r>
          </a:p>
        </p:txBody>
      </p:sp>
      <p:sp>
        <p:nvSpPr>
          <p:cNvPr name="TextBox 9" id="9"/>
          <p:cNvSpPr txBox="true"/>
          <p:nvPr/>
        </p:nvSpPr>
        <p:spPr>
          <a:xfrm rot="0">
            <a:off x="1725695" y="1958393"/>
            <a:ext cx="3246750" cy="558325"/>
          </a:xfrm>
          <a:prstGeom prst="rect">
            <a:avLst/>
          </a:prstGeom>
        </p:spPr>
        <p:txBody>
          <a:bodyPr anchor="t" rtlCol="false" tIns="0" lIns="0" bIns="0" rIns="0">
            <a:spAutoFit/>
          </a:bodyPr>
          <a:lstStyle/>
          <a:p>
            <a:pPr algn="r">
              <a:lnSpc>
                <a:spcPts val="2400"/>
              </a:lnSpc>
            </a:pPr>
            <a:r>
              <a:rPr lang="en-US" sz="2000">
                <a:solidFill>
                  <a:srgbClr val="000000"/>
                </a:solidFill>
                <a:latin typeface="EB Garamond"/>
              </a:rPr>
              <a:t>Gather requirements for the project</a:t>
            </a:r>
          </a:p>
        </p:txBody>
      </p:sp>
      <p:sp>
        <p:nvSpPr>
          <p:cNvPr name="TextBox 10" id="10"/>
          <p:cNvSpPr txBox="true"/>
          <p:nvPr/>
        </p:nvSpPr>
        <p:spPr>
          <a:xfrm rot="0">
            <a:off x="1359265" y="4413407"/>
            <a:ext cx="3246750" cy="558325"/>
          </a:xfrm>
          <a:prstGeom prst="rect">
            <a:avLst/>
          </a:prstGeom>
        </p:spPr>
        <p:txBody>
          <a:bodyPr anchor="t" rtlCol="false" tIns="0" lIns="0" bIns="0" rIns="0">
            <a:spAutoFit/>
          </a:bodyPr>
          <a:lstStyle/>
          <a:p>
            <a:pPr algn="r">
              <a:lnSpc>
                <a:spcPts val="2400"/>
              </a:lnSpc>
            </a:pPr>
            <a:r>
              <a:rPr lang="en-US" sz="2000">
                <a:solidFill>
                  <a:srgbClr val="000000"/>
                </a:solidFill>
                <a:latin typeface="EB Garamond"/>
              </a:rPr>
              <a:t>Prepare database design schemas</a:t>
            </a:r>
          </a:p>
        </p:txBody>
      </p:sp>
      <p:sp>
        <p:nvSpPr>
          <p:cNvPr name="TextBox 11" id="11"/>
          <p:cNvSpPr txBox="true"/>
          <p:nvPr/>
        </p:nvSpPr>
        <p:spPr>
          <a:xfrm rot="0">
            <a:off x="1699241" y="6933877"/>
            <a:ext cx="3246750" cy="558325"/>
          </a:xfrm>
          <a:prstGeom prst="rect">
            <a:avLst/>
          </a:prstGeom>
        </p:spPr>
        <p:txBody>
          <a:bodyPr anchor="t" rtlCol="false" tIns="0" lIns="0" bIns="0" rIns="0">
            <a:spAutoFit/>
          </a:bodyPr>
          <a:lstStyle/>
          <a:p>
            <a:pPr algn="r">
              <a:lnSpc>
                <a:spcPts val="2400"/>
              </a:lnSpc>
            </a:pPr>
            <a:r>
              <a:rPr lang="en-US" sz="2000">
                <a:solidFill>
                  <a:srgbClr val="000000"/>
                </a:solidFill>
                <a:latin typeface="EB Garamond"/>
              </a:rPr>
              <a:t>Get your initial project Structure ready</a:t>
            </a:r>
          </a:p>
        </p:txBody>
      </p:sp>
      <p:sp>
        <p:nvSpPr>
          <p:cNvPr name="TextBox 12" id="12"/>
          <p:cNvSpPr txBox="true"/>
          <p:nvPr/>
        </p:nvSpPr>
        <p:spPr>
          <a:xfrm rot="0">
            <a:off x="3687915" y="8553277"/>
            <a:ext cx="3246750" cy="558325"/>
          </a:xfrm>
          <a:prstGeom prst="rect">
            <a:avLst/>
          </a:prstGeom>
        </p:spPr>
        <p:txBody>
          <a:bodyPr anchor="t" rtlCol="false" tIns="0" lIns="0" bIns="0" rIns="0">
            <a:spAutoFit/>
          </a:bodyPr>
          <a:lstStyle/>
          <a:p>
            <a:pPr algn="r">
              <a:lnSpc>
                <a:spcPts val="2400"/>
              </a:lnSpc>
            </a:pPr>
            <a:r>
              <a:rPr lang="en-US" sz="2000">
                <a:solidFill>
                  <a:srgbClr val="000000"/>
                </a:solidFill>
                <a:latin typeface="EB Garamond"/>
              </a:rPr>
              <a:t>Initiate a git repository</a:t>
            </a:r>
          </a:p>
        </p:txBody>
      </p:sp>
      <p:sp>
        <p:nvSpPr>
          <p:cNvPr name="TextBox 13" id="13"/>
          <p:cNvSpPr txBox="true"/>
          <p:nvPr/>
        </p:nvSpPr>
        <p:spPr>
          <a:xfrm rot="0">
            <a:off x="13322457" y="1958393"/>
            <a:ext cx="3246750" cy="558325"/>
          </a:xfrm>
          <a:prstGeom prst="rect">
            <a:avLst/>
          </a:prstGeom>
        </p:spPr>
        <p:txBody>
          <a:bodyPr anchor="t" rtlCol="false" tIns="0" lIns="0" bIns="0" rIns="0">
            <a:spAutoFit/>
          </a:bodyPr>
          <a:lstStyle/>
          <a:p>
            <a:pPr algn="l">
              <a:lnSpc>
                <a:spcPts val="2400"/>
              </a:lnSpc>
            </a:pPr>
            <a:r>
              <a:rPr lang="en-US" sz="2000">
                <a:solidFill>
                  <a:srgbClr val="000000"/>
                </a:solidFill>
                <a:latin typeface="EB Garamond"/>
              </a:rPr>
              <a:t>add Readme.md file with description of the project</a:t>
            </a:r>
          </a:p>
        </p:txBody>
      </p:sp>
      <p:sp>
        <p:nvSpPr>
          <p:cNvPr name="TextBox 14" id="14"/>
          <p:cNvSpPr txBox="true"/>
          <p:nvPr/>
        </p:nvSpPr>
        <p:spPr>
          <a:xfrm rot="0">
            <a:off x="13665733" y="4413407"/>
            <a:ext cx="3246750" cy="558325"/>
          </a:xfrm>
          <a:prstGeom prst="rect">
            <a:avLst/>
          </a:prstGeom>
        </p:spPr>
        <p:txBody>
          <a:bodyPr anchor="t" rtlCol="false" tIns="0" lIns="0" bIns="0" rIns="0">
            <a:spAutoFit/>
          </a:bodyPr>
          <a:lstStyle/>
          <a:p>
            <a:pPr algn="l">
              <a:lnSpc>
                <a:spcPts val="2400"/>
              </a:lnSpc>
            </a:pPr>
            <a:r>
              <a:rPr lang="en-US" sz="2000">
                <a:solidFill>
                  <a:srgbClr val="000000"/>
                </a:solidFill>
                <a:latin typeface="EB Garamond"/>
              </a:rPr>
              <a:t>Commit all changes with "first commit"</a:t>
            </a:r>
          </a:p>
        </p:txBody>
      </p:sp>
      <p:sp>
        <p:nvSpPr>
          <p:cNvPr name="TextBox 15" id="15"/>
          <p:cNvSpPr txBox="true"/>
          <p:nvPr/>
        </p:nvSpPr>
        <p:spPr>
          <a:xfrm rot="0">
            <a:off x="13296003" y="6933877"/>
            <a:ext cx="3246750" cy="558325"/>
          </a:xfrm>
          <a:prstGeom prst="rect">
            <a:avLst/>
          </a:prstGeom>
        </p:spPr>
        <p:txBody>
          <a:bodyPr anchor="t" rtlCol="false" tIns="0" lIns="0" bIns="0" rIns="0">
            <a:spAutoFit/>
          </a:bodyPr>
          <a:lstStyle/>
          <a:p>
            <a:pPr algn="l">
              <a:lnSpc>
                <a:spcPts val="2400"/>
              </a:lnSpc>
            </a:pPr>
            <a:r>
              <a:rPr lang="en-US" sz="2000">
                <a:solidFill>
                  <a:srgbClr val="000000"/>
                </a:solidFill>
                <a:latin typeface="EB Garamond"/>
              </a:rPr>
              <a:t>create a repository on github related to project</a:t>
            </a:r>
          </a:p>
        </p:txBody>
      </p:sp>
      <p:sp>
        <p:nvSpPr>
          <p:cNvPr name="TextBox 16" id="16"/>
          <p:cNvSpPr txBox="true"/>
          <p:nvPr/>
        </p:nvSpPr>
        <p:spPr>
          <a:xfrm rot="0">
            <a:off x="11261305" y="8553277"/>
            <a:ext cx="3246750" cy="558325"/>
          </a:xfrm>
          <a:prstGeom prst="rect">
            <a:avLst/>
          </a:prstGeom>
        </p:spPr>
        <p:txBody>
          <a:bodyPr anchor="t" rtlCol="false" tIns="0" lIns="0" bIns="0" rIns="0">
            <a:spAutoFit/>
          </a:bodyPr>
          <a:lstStyle/>
          <a:p>
            <a:pPr algn="l">
              <a:lnSpc>
                <a:spcPts val="2400"/>
              </a:lnSpc>
            </a:pPr>
            <a:r>
              <a:rPr lang="en-US" sz="2000">
                <a:solidFill>
                  <a:srgbClr val="000000"/>
                </a:solidFill>
                <a:latin typeface="EB Garamond"/>
              </a:rPr>
              <a:t>Push your changes to github</a:t>
            </a:r>
          </a:p>
        </p:txBody>
      </p:sp>
      <p:sp>
        <p:nvSpPr>
          <p:cNvPr name="TextBox 17" id="17"/>
          <p:cNvSpPr txBox="true"/>
          <p:nvPr/>
        </p:nvSpPr>
        <p:spPr>
          <a:xfrm rot="0">
            <a:off x="478025" y="341775"/>
            <a:ext cx="6069750" cy="925350"/>
          </a:xfrm>
          <a:prstGeom prst="rect">
            <a:avLst/>
          </a:prstGeom>
        </p:spPr>
        <p:txBody>
          <a:bodyPr anchor="t" rtlCol="false" tIns="0" lIns="0" bIns="0" rIns="0">
            <a:spAutoFit/>
          </a:bodyPr>
          <a:lstStyle/>
          <a:p>
            <a:pPr algn="l">
              <a:lnSpc>
                <a:spcPts val="5759"/>
              </a:lnSpc>
            </a:pPr>
            <a:r>
              <a:rPr lang="en-US" sz="4800">
                <a:solidFill>
                  <a:srgbClr val="C88C32"/>
                </a:solidFill>
                <a:latin typeface="EB Garamond Bold"/>
              </a:rPr>
              <a:t>Assessment Parameter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400" y="-25400"/>
            <a:ext cx="18288002" cy="10287002"/>
          </a:xfrm>
          <a:custGeom>
            <a:avLst/>
            <a:gdLst/>
            <a:ahLst/>
            <a:cxnLst/>
            <a:rect r="r" b="b" t="t" l="l"/>
            <a:pathLst>
              <a:path h="10287002" w="18288002">
                <a:moveTo>
                  <a:pt x="0" y="0"/>
                </a:moveTo>
                <a:lnTo>
                  <a:pt x="18288002" y="0"/>
                </a:lnTo>
                <a:lnTo>
                  <a:pt x="18288002" y="10287002"/>
                </a:lnTo>
                <a:lnTo>
                  <a:pt x="0" y="10287002"/>
                </a:lnTo>
                <a:lnTo>
                  <a:pt x="0" y="0"/>
                </a:lnTo>
                <a:close/>
              </a:path>
            </a:pathLst>
          </a:custGeom>
          <a:blipFill>
            <a:blip r:embed="rId3"/>
            <a:stretch>
              <a:fillRect l="0" t="-10318" r="-1780" b="-10334"/>
            </a:stretch>
          </a:blipFill>
        </p:spPr>
      </p:sp>
      <p:sp>
        <p:nvSpPr>
          <p:cNvPr name="Freeform 3" id="3"/>
          <p:cNvSpPr/>
          <p:nvPr/>
        </p:nvSpPr>
        <p:spPr>
          <a:xfrm flipH="false" flipV="false" rot="0">
            <a:off x="0" y="0"/>
            <a:ext cx="18287980" cy="10286988"/>
          </a:xfrm>
          <a:custGeom>
            <a:avLst/>
            <a:gdLst/>
            <a:ahLst/>
            <a:cxnLst/>
            <a:rect r="r" b="b" t="t" l="l"/>
            <a:pathLst>
              <a:path h="10286988" w="18287980">
                <a:moveTo>
                  <a:pt x="0" y="0"/>
                </a:moveTo>
                <a:lnTo>
                  <a:pt x="18287980" y="0"/>
                </a:lnTo>
                <a:lnTo>
                  <a:pt x="18287980" y="10286988"/>
                </a:lnTo>
                <a:lnTo>
                  <a:pt x="0" y="10286988"/>
                </a:lnTo>
                <a:lnTo>
                  <a:pt x="0" y="0"/>
                </a:lnTo>
                <a:close/>
              </a:path>
            </a:pathLst>
          </a:custGeom>
          <a:blipFill>
            <a:blip r:embed="rId4"/>
            <a:stretch>
              <a:fillRect l="0" t="0" r="-17" b="0"/>
            </a:stretch>
          </a:blipFill>
        </p:spPr>
      </p:sp>
      <p:grpSp>
        <p:nvGrpSpPr>
          <p:cNvPr name="Group 4" id="4"/>
          <p:cNvGrpSpPr/>
          <p:nvPr/>
        </p:nvGrpSpPr>
        <p:grpSpPr>
          <a:xfrm rot="0">
            <a:off x="4480990" y="2815770"/>
            <a:ext cx="9623142" cy="153340"/>
            <a:chOff x="0" y="0"/>
            <a:chExt cx="12830856" cy="204453"/>
          </a:xfrm>
        </p:grpSpPr>
        <p:sp>
          <p:nvSpPr>
            <p:cNvPr name="Freeform 5" id="5"/>
            <p:cNvSpPr/>
            <p:nvPr/>
          </p:nvSpPr>
          <p:spPr>
            <a:xfrm flipH="false" flipV="false" rot="0">
              <a:off x="0" y="0"/>
              <a:ext cx="12830810" cy="204470"/>
            </a:xfrm>
            <a:custGeom>
              <a:avLst/>
              <a:gdLst/>
              <a:ahLst/>
              <a:cxnLst/>
              <a:rect r="r" b="b" t="t" l="l"/>
              <a:pathLst>
                <a:path h="204470" w="12830810">
                  <a:moveTo>
                    <a:pt x="0" y="0"/>
                  </a:moveTo>
                  <a:lnTo>
                    <a:pt x="12830810" y="0"/>
                  </a:lnTo>
                  <a:lnTo>
                    <a:pt x="12830810" y="204470"/>
                  </a:lnTo>
                  <a:lnTo>
                    <a:pt x="0" y="204470"/>
                  </a:lnTo>
                  <a:close/>
                </a:path>
              </a:pathLst>
            </a:custGeom>
            <a:solidFill>
              <a:srgbClr val="F0C8CE"/>
            </a:solidFill>
          </p:spPr>
        </p:sp>
      </p:grpSp>
      <p:sp>
        <p:nvSpPr>
          <p:cNvPr name="Freeform 6" id="6"/>
          <p:cNvSpPr/>
          <p:nvPr/>
        </p:nvSpPr>
        <p:spPr>
          <a:xfrm flipH="false" flipV="false" rot="0">
            <a:off x="5385670" y="3570514"/>
            <a:ext cx="2362200" cy="2362200"/>
          </a:xfrm>
          <a:custGeom>
            <a:avLst/>
            <a:gdLst/>
            <a:ahLst/>
            <a:cxnLst/>
            <a:rect r="r" b="b" t="t" l="l"/>
            <a:pathLst>
              <a:path h="2362200" w="2362200">
                <a:moveTo>
                  <a:pt x="0" y="0"/>
                </a:moveTo>
                <a:lnTo>
                  <a:pt x="2362200" y="0"/>
                </a:lnTo>
                <a:lnTo>
                  <a:pt x="2362200" y="2362200"/>
                </a:lnTo>
                <a:lnTo>
                  <a:pt x="0" y="2362200"/>
                </a:lnTo>
                <a:lnTo>
                  <a:pt x="0" y="0"/>
                </a:lnTo>
                <a:close/>
              </a:path>
            </a:pathLst>
          </a:custGeom>
          <a:blipFill>
            <a:blip r:embed="rId5"/>
            <a:stretch>
              <a:fillRect l="0" t="0" r="0" b="0"/>
            </a:stretch>
          </a:blipFill>
        </p:spPr>
      </p:sp>
      <p:grpSp>
        <p:nvGrpSpPr>
          <p:cNvPr name="Group 7" id="7"/>
          <p:cNvGrpSpPr/>
          <p:nvPr/>
        </p:nvGrpSpPr>
        <p:grpSpPr>
          <a:xfrm rot="0">
            <a:off x="4466646" y="1226916"/>
            <a:ext cx="9637486" cy="1588854"/>
            <a:chOff x="0" y="0"/>
            <a:chExt cx="12849981" cy="2118472"/>
          </a:xfrm>
        </p:grpSpPr>
        <p:sp>
          <p:nvSpPr>
            <p:cNvPr name="Freeform 8" id="8"/>
            <p:cNvSpPr/>
            <p:nvPr/>
          </p:nvSpPr>
          <p:spPr>
            <a:xfrm flipH="false" flipV="false" rot="0">
              <a:off x="0" y="0"/>
              <a:ext cx="12849987" cy="2118487"/>
            </a:xfrm>
            <a:custGeom>
              <a:avLst/>
              <a:gdLst/>
              <a:ahLst/>
              <a:cxnLst/>
              <a:rect r="r" b="b" t="t" l="l"/>
              <a:pathLst>
                <a:path h="2118487" w="12849987">
                  <a:moveTo>
                    <a:pt x="0" y="0"/>
                  </a:moveTo>
                  <a:lnTo>
                    <a:pt x="12849987" y="0"/>
                  </a:lnTo>
                  <a:lnTo>
                    <a:pt x="12849987" y="2118487"/>
                  </a:lnTo>
                  <a:lnTo>
                    <a:pt x="0" y="2118487"/>
                  </a:lnTo>
                  <a:close/>
                </a:path>
              </a:pathLst>
            </a:custGeom>
            <a:solidFill>
              <a:srgbClr val="223669"/>
            </a:solidFill>
          </p:spPr>
        </p:sp>
      </p:grpSp>
      <p:sp>
        <p:nvSpPr>
          <p:cNvPr name="TextBox 9" id="9"/>
          <p:cNvSpPr txBox="true"/>
          <p:nvPr/>
        </p:nvSpPr>
        <p:spPr>
          <a:xfrm rot="0">
            <a:off x="5359857" y="1640803"/>
            <a:ext cx="7851062" cy="816651"/>
          </a:xfrm>
          <a:prstGeom prst="rect">
            <a:avLst/>
          </a:prstGeom>
        </p:spPr>
        <p:txBody>
          <a:bodyPr anchor="t" rtlCol="false" tIns="0" lIns="0" bIns="0" rIns="0">
            <a:spAutoFit/>
          </a:bodyPr>
          <a:lstStyle/>
          <a:p>
            <a:pPr algn="ctr">
              <a:lnSpc>
                <a:spcPts val="4320"/>
              </a:lnSpc>
            </a:pPr>
            <a:r>
              <a:rPr lang="en-US" sz="3600">
                <a:solidFill>
                  <a:srgbClr val="FFFFFF"/>
                </a:solidFill>
                <a:latin typeface="Public Sans Bold Italics"/>
              </a:rPr>
              <a:t>Submission Github</a:t>
            </a:r>
          </a:p>
        </p:txBody>
      </p:sp>
      <p:sp>
        <p:nvSpPr>
          <p:cNvPr name="TextBox 10" id="10"/>
          <p:cNvSpPr txBox="true"/>
          <p:nvPr/>
        </p:nvSpPr>
        <p:spPr>
          <a:xfrm rot="0">
            <a:off x="8305499" y="4455292"/>
            <a:ext cx="5283250" cy="838200"/>
          </a:xfrm>
          <a:prstGeom prst="rect">
            <a:avLst/>
          </a:prstGeom>
        </p:spPr>
        <p:txBody>
          <a:bodyPr anchor="t" rtlCol="false" tIns="0" lIns="0" bIns="0" rIns="0">
            <a:spAutoFit/>
          </a:bodyPr>
          <a:lstStyle/>
          <a:p>
            <a:pPr algn="ctr">
              <a:lnSpc>
                <a:spcPts val="3315"/>
              </a:lnSpc>
            </a:pPr>
            <a:r>
              <a:rPr lang="en-US" sz="2763" u="sng">
                <a:solidFill>
                  <a:srgbClr val="000000"/>
                </a:solidFill>
                <a:latin typeface="EB Garamond Semi-Bold"/>
                <a:hlinkClick r:id="rId6" tooltip="https://github.com/Anuledger2003/E-COMMERCE_WEBSITE"/>
              </a:rPr>
              <a:t>https://github.com/Anuledger2003/</a:t>
            </a:r>
          </a:p>
          <a:p>
            <a:pPr algn="ctr">
              <a:lnSpc>
                <a:spcPts val="3315"/>
              </a:lnSpc>
              <a:spcBef>
                <a:spcPct val="0"/>
              </a:spcBef>
            </a:pPr>
            <a:r>
              <a:rPr lang="en-US" sz="2763" u="sng">
                <a:solidFill>
                  <a:srgbClr val="000000"/>
                </a:solidFill>
                <a:latin typeface="EB Garamond Semi-Bold"/>
                <a:hlinkClick r:id="rId7" tooltip="https://github.com/Anuledger2003/E-COMMERCE_WEBSITE"/>
              </a:rPr>
              <a:t>E-COMMERCE_WEBSITE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DAFzxQJkFIs</dc:identifier>
  <dcterms:modified xsi:type="dcterms:W3CDTF">2011-08-01T06:04:30Z</dcterms:modified>
  <cp:revision>1</cp:revision>
  <dc:title>NM 2.0 _ Task 1_ Anu_M.pptx</dc:title>
</cp:coreProperties>
</file>

<file path=docProps/thumbnail.jpeg>
</file>